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9" r:id="rId2"/>
    <p:sldId id="269" r:id="rId3"/>
    <p:sldId id="274" r:id="rId4"/>
    <p:sldId id="273" r:id="rId5"/>
    <p:sldId id="351" r:id="rId6"/>
    <p:sldId id="352" r:id="rId7"/>
    <p:sldId id="291" r:id="rId8"/>
    <p:sldId id="275" r:id="rId9"/>
    <p:sldId id="277" r:id="rId10"/>
    <p:sldId id="339" r:id="rId11"/>
    <p:sldId id="340" r:id="rId12"/>
    <p:sldId id="278" r:id="rId13"/>
    <p:sldId id="341" r:id="rId14"/>
    <p:sldId id="345" r:id="rId15"/>
    <p:sldId id="347" r:id="rId16"/>
    <p:sldId id="342" r:id="rId17"/>
    <p:sldId id="343" r:id="rId18"/>
    <p:sldId id="349" r:id="rId19"/>
    <p:sldId id="360" r:id="rId20"/>
    <p:sldId id="359" r:id="rId21"/>
    <p:sldId id="297" r:id="rId22"/>
    <p:sldId id="298" r:id="rId23"/>
    <p:sldId id="354" r:id="rId24"/>
    <p:sldId id="355" r:id="rId25"/>
    <p:sldId id="356" r:id="rId26"/>
    <p:sldId id="357" r:id="rId27"/>
    <p:sldId id="358" r:id="rId28"/>
    <p:sldId id="353" r:id="rId29"/>
    <p:sldId id="311" r:id="rId30"/>
    <p:sldId id="312" r:id="rId31"/>
    <p:sldId id="313" r:id="rId32"/>
    <p:sldId id="314" r:id="rId33"/>
    <p:sldId id="316" r:id="rId34"/>
    <p:sldId id="34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42" autoAdjust="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82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CE864BF-9E33-49DF-AA25-E2FBBB6D545F}" type="datetimeFigureOut">
              <a:rPr lang="fa-IR" smtClean="0"/>
              <a:pPr/>
              <a:t>12/15/1436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81DB916D-98EC-4C27-B0D4-DF58C75391B6}" type="slidenum">
              <a:rPr lang="fa-IR" smtClean="0"/>
              <a:pPr/>
              <a:t>‹#›</a:t>
            </a:fld>
            <a:endParaRPr lang="fa-IR"/>
          </a:p>
        </p:txBody>
      </p:sp>
    </p:spTree>
    <p:extLst>
      <p:ext uri="{BB962C8B-B14F-4D97-AF65-F5344CB8AC3E}">
        <p14:creationId xmlns:p14="http://schemas.microsoft.com/office/powerpoint/2010/main" val="4157825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BE0C8AD-776B-43D1-8D4C-3F0CE3590A2E}" type="datetimeFigureOut">
              <a:rPr lang="fa-IR" smtClean="0"/>
              <a:pPr/>
              <a:t>12/15/1436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D3C394A-B07C-452B-9CD9-C6F0492281D5}" type="slidenum">
              <a:rPr lang="fa-IR" smtClean="0"/>
              <a:pPr/>
              <a:t>‹#›</a:t>
            </a:fld>
            <a:endParaRPr lang="fa-IR"/>
          </a:p>
        </p:txBody>
      </p:sp>
    </p:spTree>
    <p:extLst>
      <p:ext uri="{BB962C8B-B14F-4D97-AF65-F5344CB8AC3E}">
        <p14:creationId xmlns:p14="http://schemas.microsoft.com/office/powerpoint/2010/main" val="31377545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سارس در سال 1370  در کشور چین شناسایی شده  و در طی یکسال 8098 را مبتلا و 744 نفر نیز فوت کردند</a:t>
            </a:r>
          </a:p>
          <a:p>
            <a:pPr algn="r" rtl="1"/>
            <a:r>
              <a:rPr lang="fa-IR" dirty="0" smtClean="0">
                <a:solidFill>
                  <a:schemeClr val="tx1"/>
                </a:solidFill>
                <a:cs typeface="B Mitra" pitchFamily="2" charset="-78"/>
              </a:rPr>
              <a:t>مرس ازبهار 91 با آلودگی 13 از تیم پزشکی بیمارستانی در اردن و چند ماه بعد مرد عربستانی با علائم موارد فوق فوت نمود که در این بیمار برای اولین بار ویروس مرس شناسایی گردید</a:t>
            </a:r>
          </a:p>
          <a:p>
            <a:endParaRPr lang="fa-IR" dirty="0"/>
          </a:p>
        </p:txBody>
      </p:sp>
      <p:sp>
        <p:nvSpPr>
          <p:cNvPr id="4" name="Slide Number Placeholder 3"/>
          <p:cNvSpPr>
            <a:spLocks noGrp="1"/>
          </p:cNvSpPr>
          <p:nvPr>
            <p:ph type="sldNum" sz="quarter" idx="10"/>
          </p:nvPr>
        </p:nvSpPr>
        <p:spPr/>
        <p:txBody>
          <a:bodyPr/>
          <a:lstStyle/>
          <a:p>
            <a:fld id="{9D3C394A-B07C-452B-9CD9-C6F0492281D5}" type="slidenum">
              <a:rPr lang="fa-IR" smtClean="0"/>
              <a:pPr/>
              <a:t>3</a:t>
            </a:fld>
            <a:endParaRPr lang="fa-IR"/>
          </a:p>
        </p:txBody>
      </p:sp>
    </p:spTree>
    <p:extLst>
      <p:ext uri="{BB962C8B-B14F-4D97-AF65-F5344CB8AC3E}">
        <p14:creationId xmlns:p14="http://schemas.microsoft.com/office/powerpoint/2010/main" val="423663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D3C394A-B07C-452B-9CD9-C6F0492281D5}" type="slidenum">
              <a:rPr lang="fa-IR" smtClean="0"/>
              <a:pPr/>
              <a:t>6</a:t>
            </a:fld>
            <a:endParaRPr lang="fa-IR"/>
          </a:p>
        </p:txBody>
      </p:sp>
    </p:spTree>
    <p:extLst>
      <p:ext uri="{BB962C8B-B14F-4D97-AF65-F5344CB8AC3E}">
        <p14:creationId xmlns:p14="http://schemas.microsoft.com/office/powerpoint/2010/main" val="265821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3.jpeg"/><Relationship Id="rId9"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pro.who.int/entity/outbreaks_emergencies/wpro_coronavirus/en/index.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a:no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tlCol="1">
            <a:normAutofit fontScale="90000"/>
          </a:bodyPr>
          <a:lstStyle/>
          <a:p>
            <a:pPr rtl="1" eaLnBrk="1" fontAlgn="auto" hangingPunct="1">
              <a:spcAft>
                <a:spcPts val="0"/>
              </a:spcAft>
              <a:defRPr/>
            </a:pPr>
            <a:r>
              <a:rPr lang="fa-IR" dirty="0" smtClean="0">
                <a:solidFill>
                  <a:srgbClr val="7030A0"/>
                </a:solidFill>
                <a:effectLst>
                  <a:outerShdw blurRad="38100" dist="38100" dir="2700000" algn="tl">
                    <a:srgbClr val="000000">
                      <a:alpha val="43137"/>
                    </a:srgbClr>
                  </a:outerShdw>
                </a:effectLst>
                <a:cs typeface="B Titr" pitchFamily="2" charset="-78"/>
              </a:rPr>
              <a:t>بيماري هاي تنفسي حاد نوپدید و بازپدید؛</a:t>
            </a:r>
            <a:r>
              <a:rPr lang="fa-IR" smtClean="0">
                <a:solidFill>
                  <a:srgbClr val="7030A0"/>
                </a:solidFill>
                <a:effectLst>
                  <a:outerShdw blurRad="38100" dist="38100" dir="2700000" algn="tl">
                    <a:srgbClr val="000000">
                      <a:alpha val="43137"/>
                    </a:srgbClr>
                  </a:outerShdw>
                </a:effectLst>
                <a:cs typeface="B Titr" pitchFamily="2" charset="-78"/>
              </a:rPr>
              <a:t/>
            </a:r>
            <a:br>
              <a:rPr lang="fa-IR" smtClean="0">
                <a:solidFill>
                  <a:srgbClr val="7030A0"/>
                </a:solidFill>
                <a:effectLst>
                  <a:outerShdw blurRad="38100" dist="38100" dir="2700000" algn="tl">
                    <a:srgbClr val="000000">
                      <a:alpha val="43137"/>
                    </a:srgbClr>
                  </a:outerShdw>
                </a:effectLst>
                <a:cs typeface="B Titr" pitchFamily="2" charset="-78"/>
              </a:rPr>
            </a:br>
            <a:r>
              <a:rPr lang="fa-IR" smtClean="0">
                <a:solidFill>
                  <a:srgbClr val="7030A0"/>
                </a:solidFill>
                <a:effectLst>
                  <a:outerShdw blurRad="38100" dist="38100" dir="2700000" algn="tl">
                    <a:srgbClr val="000000">
                      <a:alpha val="43137"/>
                    </a:srgbClr>
                  </a:outerShdw>
                </a:effectLst>
                <a:cs typeface="B Titr" pitchFamily="2" charset="-78"/>
              </a:rPr>
              <a:t> </a:t>
            </a:r>
            <a:r>
              <a:rPr lang="fa-IR" dirty="0" smtClean="0">
                <a:solidFill>
                  <a:srgbClr val="7030A0"/>
                </a:solidFill>
                <a:effectLst>
                  <a:outerShdw blurRad="38100" dist="38100" dir="2700000" algn="tl">
                    <a:srgbClr val="000000">
                      <a:alpha val="43137"/>
                    </a:srgbClr>
                  </a:outerShdw>
                </a:effectLst>
                <a:cs typeface="B Titr" pitchFamily="2" charset="-78"/>
              </a:rPr>
              <a:t>كوروناويروس </a:t>
            </a:r>
            <a:r>
              <a:rPr lang="en-US" dirty="0" smtClean="0">
                <a:solidFill>
                  <a:srgbClr val="7030A0"/>
                </a:solidFill>
                <a:effectLst>
                  <a:outerShdw blurRad="38100" dist="38100" dir="2700000" algn="tl">
                    <a:srgbClr val="000000">
                      <a:alpha val="43137"/>
                    </a:srgbClr>
                  </a:outerShdw>
                </a:effectLst>
                <a:cs typeface="B Titr" pitchFamily="2" charset="-78"/>
              </a:rPr>
              <a:t>MERS</a:t>
            </a:r>
            <a:endParaRPr lang="fa-IR" dirty="0">
              <a:solidFill>
                <a:srgbClr val="7030A0"/>
              </a:solidFill>
              <a:effectLst>
                <a:outerShdw blurRad="38100" dist="38100" dir="2700000" algn="tl">
                  <a:srgbClr val="000000">
                    <a:alpha val="43137"/>
                  </a:srgbClr>
                </a:outerShdw>
              </a:effectLst>
              <a:cs typeface="B Titr" pitchFamily="2" charset="-78"/>
            </a:endParaRPr>
          </a:p>
        </p:txBody>
      </p:sp>
      <p:sp>
        <p:nvSpPr>
          <p:cNvPr id="3" name="Subtitle 2"/>
          <p:cNvSpPr>
            <a:spLocks noGrp="1"/>
          </p:cNvSpPr>
          <p:nvPr>
            <p:ph type="subTitle" idx="1"/>
          </p:nvPr>
        </p:nvSpPr>
        <p:spPr>
          <a:xfrm>
            <a:off x="1371600" y="4437063"/>
            <a:ext cx="6400800" cy="1201737"/>
          </a:xfrm>
        </p:spPr>
        <p:txBody>
          <a:bodyPr rtlCol="1">
            <a:normAutofit/>
          </a:bodyPr>
          <a:lstStyle/>
          <a:p>
            <a:pPr eaLnBrk="1" fontAlgn="auto" hangingPunct="1">
              <a:spcAft>
                <a:spcPts val="0"/>
              </a:spcAft>
              <a:defRPr/>
            </a:pPr>
            <a:r>
              <a:rPr lang="fa-IR" sz="2800" dirty="0" smtClean="0">
                <a:solidFill>
                  <a:srgbClr val="0070C0"/>
                </a:solidFill>
                <a:effectLst>
                  <a:outerShdw blurRad="38100" dist="38100" dir="2700000" algn="tl">
                    <a:srgbClr val="000000">
                      <a:alpha val="43137"/>
                    </a:srgbClr>
                  </a:outerShdw>
                </a:effectLst>
                <a:cs typeface="B Nazanin" pitchFamily="2" charset="-78"/>
              </a:rPr>
              <a:t>دکتر مرتضی سعادتخواه</a:t>
            </a:r>
            <a:endParaRPr lang="fa-IR" sz="2800" dirty="0" smtClean="0">
              <a:solidFill>
                <a:srgbClr val="0070C0"/>
              </a:solidFill>
              <a:effectLst>
                <a:outerShdw blurRad="38100" dist="38100" dir="2700000" algn="tl">
                  <a:srgbClr val="000000">
                    <a:alpha val="43137"/>
                  </a:srgbClr>
                </a:outerShdw>
              </a:effectLst>
              <a:cs typeface="B Nazanin" pitchFamily="2" charset="-78"/>
            </a:endParaRPr>
          </a:p>
          <a:p>
            <a:pPr eaLnBrk="1" fontAlgn="auto" hangingPunct="1">
              <a:spcAft>
                <a:spcPts val="0"/>
              </a:spcAft>
              <a:defRPr/>
            </a:pPr>
            <a:r>
              <a:rPr lang="fa-IR" sz="2800" dirty="0" smtClean="0">
                <a:solidFill>
                  <a:srgbClr val="0070C0"/>
                </a:solidFill>
                <a:effectLst>
                  <a:outerShdw blurRad="38100" dist="38100" dir="2700000" algn="tl">
                    <a:srgbClr val="000000">
                      <a:alpha val="43137"/>
                    </a:srgbClr>
                  </a:outerShdw>
                </a:effectLst>
                <a:cs typeface="B Nazanin" pitchFamily="2" charset="-78"/>
              </a:rPr>
              <a:t>گروه پیشگیری و مبارزه با بيماري هاي </a:t>
            </a:r>
            <a:r>
              <a:rPr lang="fa-IR" sz="2800" dirty="0" smtClean="0">
                <a:solidFill>
                  <a:srgbClr val="0070C0"/>
                </a:solidFill>
                <a:effectLst>
                  <a:outerShdw blurRad="38100" dist="38100" dir="2700000" algn="tl">
                    <a:srgbClr val="000000">
                      <a:alpha val="43137"/>
                    </a:srgbClr>
                  </a:outerShdw>
                </a:effectLst>
                <a:cs typeface="B Nazanin" pitchFamily="2" charset="-78"/>
              </a:rPr>
              <a:t>واگير</a:t>
            </a:r>
            <a:endParaRPr lang="fa-IR" sz="2800" dirty="0" smtClean="0">
              <a:solidFill>
                <a:srgbClr val="0070C0"/>
              </a:solidFill>
              <a:effectLst>
                <a:outerShdw blurRad="38100" dist="38100" dir="2700000" algn="tl">
                  <a:srgbClr val="000000">
                    <a:alpha val="43137"/>
                  </a:srgbClr>
                </a:outerShdw>
              </a:effectLst>
              <a:cs typeface="B Nazanin" pitchFamily="2" charset="-78"/>
            </a:endParaRPr>
          </a:p>
        </p:txBody>
      </p:sp>
      <p:pic>
        <p:nvPicPr>
          <p:cNvPr id="2054" name="Picture 3" descr="imagesm.jpg"/>
          <p:cNvPicPr>
            <a:picLocks noChangeAspect="1"/>
          </p:cNvPicPr>
          <p:nvPr/>
        </p:nvPicPr>
        <p:blipFill>
          <a:blip r:embed="rId2"/>
          <a:srcRect/>
          <a:stretch>
            <a:fillRect/>
          </a:stretch>
        </p:blipFill>
        <p:spPr bwMode="auto">
          <a:xfrm>
            <a:off x="3405188" y="2447925"/>
            <a:ext cx="2333625" cy="1962150"/>
          </a:xfrm>
          <a:prstGeom prst="rect">
            <a:avLst/>
          </a:prstGeom>
          <a:noFill/>
          <a:ln w="9525">
            <a:noFill/>
            <a:miter lim="800000"/>
            <a:headEnd/>
            <a:tailEnd/>
          </a:ln>
        </p:spPr>
      </p:pic>
      <p:pic>
        <p:nvPicPr>
          <p:cNvPr id="2056" name="Picture 8" descr="H:\كوروناويروس\سسسimages.jpeg"/>
          <p:cNvPicPr>
            <a:picLocks noChangeAspect="1" noChangeArrowheads="1"/>
          </p:cNvPicPr>
          <p:nvPr/>
        </p:nvPicPr>
        <p:blipFill>
          <a:blip r:embed="rId3"/>
          <a:srcRect/>
          <a:stretch>
            <a:fillRect/>
          </a:stretch>
        </p:blipFill>
        <p:spPr bwMode="auto">
          <a:xfrm>
            <a:off x="684213" y="2505075"/>
            <a:ext cx="2466975" cy="1847850"/>
          </a:xfrm>
          <a:prstGeom prst="rect">
            <a:avLst/>
          </a:prstGeom>
          <a:noFill/>
          <a:ln w="9525">
            <a:noFill/>
            <a:miter lim="800000"/>
            <a:headEnd/>
            <a:tailEnd/>
          </a:ln>
        </p:spPr>
      </p:pic>
      <p:pic>
        <p:nvPicPr>
          <p:cNvPr id="2057" name="Picture 9" descr="H:\كوروناويروس\coronavirus.jpg"/>
          <p:cNvPicPr>
            <a:picLocks noChangeAspect="1" noChangeArrowheads="1"/>
          </p:cNvPicPr>
          <p:nvPr/>
        </p:nvPicPr>
        <p:blipFill>
          <a:blip r:embed="rId4"/>
          <a:srcRect/>
          <a:stretch>
            <a:fillRect/>
          </a:stretch>
        </p:blipFill>
        <p:spPr bwMode="auto">
          <a:xfrm>
            <a:off x="5940425" y="2447925"/>
            <a:ext cx="18256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1470025"/>
          </a:xfrm>
        </p:spPr>
        <p:txBody>
          <a:bodyPr>
            <a:normAutofit/>
          </a:bodyPr>
          <a:lstStyle/>
          <a:p>
            <a:pPr algn="r" rtl="1"/>
            <a:r>
              <a:rPr lang="fa-IR" sz="2800" dirty="0" smtClean="0">
                <a:cs typeface="B Mitra" pitchFamily="2" charset="-78"/>
              </a:rPr>
              <a:t>به نظر شترهای تک  کوهانه مخزن بیماری می باشند که ترشحات اینها بخصوص بینی و چشم بسیار آلوده کننده می باشد</a:t>
            </a:r>
            <a:endParaRPr lang="fa-IR" sz="2800" dirty="0">
              <a:cs typeface="B Mitra" pitchFamily="2" charset="-78"/>
            </a:endParaRPr>
          </a:p>
        </p:txBody>
      </p:sp>
      <p:sp>
        <p:nvSpPr>
          <p:cNvPr id="3" name="Subtitle 2"/>
          <p:cNvSpPr>
            <a:spLocks noGrp="1"/>
          </p:cNvSpPr>
          <p:nvPr>
            <p:ph type="subTitle" idx="1"/>
          </p:nvPr>
        </p:nvSpPr>
        <p:spPr>
          <a:xfrm>
            <a:off x="381000" y="1752600"/>
            <a:ext cx="8458200" cy="4953000"/>
          </a:xfrm>
        </p:spPr>
        <p:txBody>
          <a:bodyPr>
            <a:normAutofit/>
          </a:bodyPr>
          <a:lstStyle/>
          <a:p>
            <a:pPr algn="r" rtl="1"/>
            <a:r>
              <a:rPr lang="fa-IR" b="1" dirty="0" smtClean="0">
                <a:solidFill>
                  <a:schemeClr val="tx1"/>
                </a:solidFill>
                <a:cs typeface="B Mitra" pitchFamily="2" charset="-78"/>
              </a:rPr>
              <a:t>راههای انتقال احتمالی :</a:t>
            </a:r>
          </a:p>
          <a:p>
            <a:pPr marL="514350" indent="-514350" algn="r" rtl="1">
              <a:buFont typeface="+mj-lt"/>
              <a:buAutoNum type="arabicPeriod"/>
            </a:pPr>
            <a:r>
              <a:rPr lang="fa-IR" smtClean="0">
                <a:solidFill>
                  <a:schemeClr val="tx1"/>
                </a:solidFill>
                <a:cs typeface="B Mitra" pitchFamily="2" charset="-78"/>
              </a:rPr>
              <a:t>تماس </a:t>
            </a:r>
            <a:r>
              <a:rPr lang="fa-IR" dirty="0" smtClean="0">
                <a:solidFill>
                  <a:schemeClr val="tx1"/>
                </a:solidFill>
                <a:cs typeface="B Mitra" pitchFamily="2" charset="-78"/>
              </a:rPr>
              <a:t>مستقیم با فرد بیمار ( تنفسی)</a:t>
            </a:r>
          </a:p>
          <a:p>
            <a:pPr marL="514350" indent="-514350" algn="r" rtl="1">
              <a:buFont typeface="+mj-lt"/>
              <a:buAutoNum type="arabicPeriod"/>
            </a:pPr>
            <a:r>
              <a:rPr lang="fa-IR" dirty="0" smtClean="0">
                <a:solidFill>
                  <a:schemeClr val="tx1"/>
                </a:solidFill>
                <a:cs typeface="B Mitra" pitchFamily="2" charset="-78"/>
              </a:rPr>
              <a:t>تماس غیرمستقیم اشیائی که با ترشحات تنفسی یا ترشحات بدن </a:t>
            </a:r>
            <a:r>
              <a:rPr lang="fa-IR" smtClean="0">
                <a:solidFill>
                  <a:schemeClr val="tx1"/>
                </a:solidFill>
                <a:cs typeface="B Mitra" pitchFamily="2" charset="-78"/>
              </a:rPr>
              <a:t>(ادرار </a:t>
            </a:r>
            <a:r>
              <a:rPr lang="fa-IR" dirty="0" smtClean="0">
                <a:solidFill>
                  <a:schemeClr val="tx1"/>
                </a:solidFill>
                <a:cs typeface="B Mitra" pitchFamily="2" charset="-78"/>
              </a:rPr>
              <a:t>، مدفوع و خون )فرد آلوده تماس داشته اند ( ویروس تا 48 ساعت در محیط زنده می ماند )</a:t>
            </a:r>
          </a:p>
          <a:p>
            <a:pPr marL="514350" indent="-514350" algn="r" rtl="1">
              <a:buFont typeface="+mj-lt"/>
              <a:buAutoNum type="arabicPeriod"/>
            </a:pPr>
            <a:r>
              <a:rPr lang="fa-IR" dirty="0" smtClean="0">
                <a:solidFill>
                  <a:schemeClr val="tx1"/>
                </a:solidFill>
                <a:cs typeface="B Mitra" pitchFamily="2" charset="-78"/>
              </a:rPr>
              <a:t>تماس مستقیم باشتر یا حیوان آلوده یا تماس غیر مستقیم با محیط آلوده  </a:t>
            </a:r>
          </a:p>
          <a:p>
            <a:pPr marL="514350" indent="-514350" algn="r" rtl="1">
              <a:buFont typeface="+mj-lt"/>
              <a:buAutoNum type="arabicPeriod"/>
            </a:pPr>
            <a:r>
              <a:rPr lang="fa-IR" dirty="0" smtClean="0">
                <a:solidFill>
                  <a:schemeClr val="tx1"/>
                </a:solidFill>
                <a:cs typeface="B Mitra" pitchFamily="2" charset="-78"/>
              </a:rPr>
              <a:t>مصرف محصولات لبنی غیر پاستوریزه  و فرآورده های دامی آلوده ( ویروس 72 ساعت در شیر زنده می ماند ) </a:t>
            </a:r>
            <a:endParaRPr lang="fa-IR" dirty="0">
              <a:solidFill>
                <a:schemeClr val="tx1"/>
              </a:solidFill>
              <a:cs typeface="B Mitra"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914399"/>
          </a:xfrm>
        </p:spPr>
        <p:txBody>
          <a:bodyPr>
            <a:normAutofit fontScale="90000"/>
          </a:bodyPr>
          <a:lstStyle/>
          <a:p>
            <a:pPr marL="514350" indent="-514350" algn="r" rtl="1"/>
            <a:r>
              <a:rPr lang="fa-IR" sz="3200" dirty="0" smtClean="0">
                <a:cs typeface="B Mitra" pitchFamily="2" charset="-78"/>
              </a:rPr>
              <a:t>                                    </a:t>
            </a:r>
            <a:r>
              <a:rPr lang="fa-IR" sz="3200" b="1" dirty="0" smtClean="0">
                <a:cs typeface="B Mitra" pitchFamily="2" charset="-78"/>
              </a:rPr>
              <a:t>به </a:t>
            </a:r>
            <a:r>
              <a:rPr lang="fa-IR" sz="3200" b="1" smtClean="0">
                <a:cs typeface="B Mitra" pitchFamily="2" charset="-78"/>
              </a:rPr>
              <a:t>نظر می </a:t>
            </a:r>
            <a:r>
              <a:rPr lang="fa-IR" sz="3200" b="1" dirty="0" smtClean="0">
                <a:cs typeface="B Mitra" pitchFamily="2" charset="-78"/>
              </a:rPr>
              <a:t>رسد :</a:t>
            </a:r>
            <a:r>
              <a:rPr lang="fa-IR" sz="3200" dirty="0" smtClean="0">
                <a:cs typeface="B Mitra" pitchFamily="2" charset="-78"/>
              </a:rPr>
              <a:t/>
            </a:r>
            <a:br>
              <a:rPr lang="fa-IR" sz="3200" dirty="0" smtClean="0">
                <a:cs typeface="B Mitra" pitchFamily="2" charset="-78"/>
              </a:rPr>
            </a:br>
            <a:endParaRPr lang="fa-IR" sz="3200" b="1" dirty="0">
              <a:cs typeface="B Mitra" pitchFamily="2" charset="-78"/>
            </a:endParaRPr>
          </a:p>
        </p:txBody>
      </p:sp>
      <p:sp>
        <p:nvSpPr>
          <p:cNvPr id="3" name="Subtitle 2"/>
          <p:cNvSpPr>
            <a:spLocks noGrp="1"/>
          </p:cNvSpPr>
          <p:nvPr>
            <p:ph type="subTitle" idx="1"/>
          </p:nvPr>
        </p:nvSpPr>
        <p:spPr>
          <a:xfrm>
            <a:off x="304800" y="1295400"/>
            <a:ext cx="8534400" cy="4114800"/>
          </a:xfrm>
        </p:spPr>
        <p:txBody>
          <a:bodyPr>
            <a:normAutofit/>
          </a:bodyPr>
          <a:lstStyle/>
          <a:p>
            <a:pPr marL="514350" indent="-514350" algn="r" rtl="1">
              <a:lnSpc>
                <a:spcPct val="150000"/>
              </a:lnSpc>
              <a:buFont typeface="+mj-lt"/>
              <a:buAutoNum type="arabicPeriod"/>
            </a:pPr>
            <a:r>
              <a:rPr lang="fa-IR" dirty="0" smtClean="0">
                <a:solidFill>
                  <a:schemeClr val="tx1"/>
                </a:solidFill>
                <a:cs typeface="B Mitra" pitchFamily="2" charset="-78"/>
              </a:rPr>
              <a:t> بیماران در مرحله کمون بیماری ( 2 تا 14 روز) </a:t>
            </a:r>
          </a:p>
          <a:p>
            <a:pPr marL="514350" indent="-514350" algn="r" rtl="1">
              <a:lnSpc>
                <a:spcPct val="150000"/>
              </a:lnSpc>
              <a:buFont typeface="+mj-lt"/>
              <a:buAutoNum type="arabicPeriod"/>
            </a:pPr>
            <a:r>
              <a:rPr lang="fa-IR" dirty="0" smtClean="0">
                <a:solidFill>
                  <a:schemeClr val="tx1"/>
                </a:solidFill>
                <a:cs typeface="B Mitra" pitchFamily="2" charset="-78"/>
              </a:rPr>
              <a:t> بیماران بدون علامت </a:t>
            </a:r>
          </a:p>
          <a:p>
            <a:pPr marL="514350" indent="-514350" algn="r" rtl="1">
              <a:lnSpc>
                <a:spcPct val="150000"/>
              </a:lnSpc>
              <a:buFont typeface="+mj-lt"/>
              <a:buAutoNum type="arabicPeriod"/>
            </a:pPr>
            <a:r>
              <a:rPr lang="fa-IR" dirty="0" smtClean="0">
                <a:solidFill>
                  <a:schemeClr val="tx1"/>
                </a:solidFill>
                <a:cs typeface="B Mitra" pitchFamily="2" charset="-78"/>
              </a:rPr>
              <a:t> و کسانی که در نخستین مراحل علامتدار شدن می باشند </a:t>
            </a:r>
          </a:p>
          <a:p>
            <a:pPr marL="514350" indent="-514350" algn="r" rtl="1"/>
            <a:r>
              <a:rPr lang="fa-IR" dirty="0" smtClean="0">
                <a:cs typeface="B Mitra" pitchFamily="2" charset="-78"/>
              </a:rPr>
              <a:t/>
            </a:r>
            <a:br>
              <a:rPr lang="fa-IR" dirty="0" smtClean="0">
                <a:cs typeface="B Mitra" pitchFamily="2" charset="-78"/>
              </a:rPr>
            </a:br>
            <a:r>
              <a:rPr lang="fa-IR" dirty="0" smtClean="0">
                <a:cs typeface="B Mitra" pitchFamily="2" charset="-78"/>
              </a:rPr>
              <a:t>          </a:t>
            </a:r>
            <a:r>
              <a:rPr lang="fa-IR" b="1" dirty="0" smtClean="0">
                <a:solidFill>
                  <a:schemeClr val="tx1"/>
                </a:solidFill>
                <a:cs typeface="B Mitra" pitchFamily="2" charset="-78"/>
              </a:rPr>
              <a:t>در انتقال بیماری </a:t>
            </a:r>
            <a:r>
              <a:rPr lang="fa-IR" b="1" smtClean="0">
                <a:solidFill>
                  <a:schemeClr val="tx1"/>
                </a:solidFill>
                <a:cs typeface="B Mitra" pitchFamily="2" charset="-78"/>
              </a:rPr>
              <a:t>نقشی نداشته </a:t>
            </a:r>
            <a:r>
              <a:rPr lang="fa-IR" b="1" dirty="0" smtClean="0">
                <a:solidFill>
                  <a:schemeClr val="tx1"/>
                </a:solidFill>
                <a:cs typeface="B Mitra" pitchFamily="2" charset="-78"/>
              </a:rPr>
              <a:t>باشند</a:t>
            </a:r>
            <a:endParaRPr lang="fa-IR" dirty="0">
              <a:solidFill>
                <a:schemeClr val="tx1"/>
              </a:solidFill>
              <a:cs typeface="B Mitra"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fa-IR" smtClean="0">
                <a:solidFill>
                  <a:srgbClr val="0070C0"/>
                </a:solidFill>
                <a:cs typeface="B Titr" pitchFamily="2" charset="-78"/>
              </a:rPr>
              <a:t>نماي باليني</a:t>
            </a:r>
          </a:p>
        </p:txBody>
      </p:sp>
      <p:sp>
        <p:nvSpPr>
          <p:cNvPr id="3" name="Content Placeholder 2"/>
          <p:cNvSpPr>
            <a:spLocks noGrp="1"/>
          </p:cNvSpPr>
          <p:nvPr>
            <p:ph idx="1"/>
          </p:nvPr>
        </p:nvSpPr>
        <p:spPr/>
        <p:txBody>
          <a:bodyPr/>
          <a:lstStyle/>
          <a:p>
            <a:pPr algn="ctr" rtl="1">
              <a:buFont typeface="Wingdings" pitchFamily="2" charset="2"/>
              <a:buChar char="ü"/>
            </a:pPr>
            <a:r>
              <a:rPr lang="fa-IR" sz="3600" smtClean="0">
                <a:cs typeface="B Davat" pitchFamily="2" charset="-78"/>
              </a:rPr>
              <a:t>بيماري </a:t>
            </a:r>
            <a:r>
              <a:rPr lang="en-US" sz="3600" smtClean="0">
                <a:cs typeface="B Davat" pitchFamily="2" charset="-78"/>
              </a:rPr>
              <a:t>MERS</a:t>
            </a:r>
            <a:r>
              <a:rPr lang="fa-IR" sz="3600" smtClean="0">
                <a:cs typeface="B Davat" pitchFamily="2" charset="-78"/>
              </a:rPr>
              <a:t> نيز مانند </a:t>
            </a:r>
            <a:r>
              <a:rPr lang="en-US" sz="3600" smtClean="0">
                <a:cs typeface="B Davat" pitchFamily="2" charset="-78"/>
              </a:rPr>
              <a:t>SARS</a:t>
            </a:r>
            <a:r>
              <a:rPr lang="fa-IR" sz="3600" smtClean="0">
                <a:cs typeface="B Davat" pitchFamily="2" charset="-78"/>
              </a:rPr>
              <a:t> </a:t>
            </a:r>
            <a:r>
              <a:rPr lang="fa-IR" sz="3600" b="1" smtClean="0">
                <a:solidFill>
                  <a:srgbClr val="7030A0"/>
                </a:solidFill>
                <a:cs typeface="B Davat" pitchFamily="2" charset="-78"/>
              </a:rPr>
              <a:t>بيشتر به شكل تنفسي </a:t>
            </a:r>
            <a:r>
              <a:rPr lang="fa-IR" sz="3600" smtClean="0">
                <a:cs typeface="B Davat" pitchFamily="2" charset="-78"/>
              </a:rPr>
              <a:t>تظاهر مي يابد هرچند در برخي بيماران ممكن است اشكال غيرمعمول مانند اسهال نيز ديده شود.</a:t>
            </a:r>
          </a:p>
          <a:p>
            <a:pPr algn="ctr" rtl="1">
              <a:buFont typeface="Arial" pitchFamily="34" charset="0"/>
              <a:buNone/>
            </a:pPr>
            <a:r>
              <a:rPr lang="fa-IR" sz="2800" smtClean="0">
                <a:cs typeface="B Nazanin" pitchFamily="2" charset="-78"/>
              </a:rPr>
              <a:t>   </a:t>
            </a:r>
            <a:r>
              <a:rPr lang="en-US" sz="2800" smtClean="0">
                <a:cs typeface="B Nazanin" pitchFamily="2" charset="-78"/>
              </a:rPr>
              <a:t>MERS</a:t>
            </a:r>
            <a:r>
              <a:rPr lang="fa-IR" sz="2800" smtClean="0">
                <a:cs typeface="B Nazanin" pitchFamily="2" charset="-78"/>
              </a:rPr>
              <a:t>‌برخلاف </a:t>
            </a:r>
            <a:r>
              <a:rPr lang="en-US" sz="2800" smtClean="0">
                <a:cs typeface="B Nazanin" pitchFamily="2" charset="-78"/>
              </a:rPr>
              <a:t>SARS</a:t>
            </a:r>
            <a:r>
              <a:rPr lang="fa-IR" sz="2800" smtClean="0">
                <a:cs typeface="B Nazanin" pitchFamily="2" charset="-78"/>
              </a:rPr>
              <a:t>‌مي تواند به </a:t>
            </a:r>
            <a:r>
              <a:rPr lang="fa-IR" sz="2800" b="1" smtClean="0">
                <a:solidFill>
                  <a:srgbClr val="FF0000"/>
                </a:solidFill>
                <a:cs typeface="B Nazanin" pitchFamily="2" charset="-78"/>
              </a:rPr>
              <a:t>بخشهاي ديگر بدن </a:t>
            </a:r>
            <a:r>
              <a:rPr lang="fa-IR" sz="2800" smtClean="0">
                <a:cs typeface="B Nazanin" pitchFamily="2" charset="-78"/>
              </a:rPr>
              <a:t>هم سرايت نموده و نارسايي چند ارگان را ايجاد كند و مرگ و مير بيشتري دارد</a:t>
            </a:r>
          </a:p>
        </p:txBody>
      </p:sp>
      <p:pic>
        <p:nvPicPr>
          <p:cNvPr id="21508" name="Picture 2" descr="C:\Documents and Settings\rezaei-f\My Documents\Downloads\TRB_INH_939ZUNP_FY12_QC1.jpg"/>
          <p:cNvPicPr>
            <a:picLocks noChangeAspect="1" noChangeArrowheads="1"/>
          </p:cNvPicPr>
          <p:nvPr/>
        </p:nvPicPr>
        <p:blipFill>
          <a:blip r:embed="rId2"/>
          <a:srcRect/>
          <a:stretch>
            <a:fillRect/>
          </a:stretch>
        </p:blipFill>
        <p:spPr bwMode="auto">
          <a:xfrm>
            <a:off x="1835150" y="4652963"/>
            <a:ext cx="4968875" cy="1989137"/>
          </a:xfrm>
          <a:prstGeom prst="rect">
            <a:avLst/>
          </a:prstGeom>
          <a:noFill/>
          <a:ln w="9525">
            <a:noFill/>
            <a:miter lim="800000"/>
            <a:headEnd/>
            <a:tailEnd/>
          </a:ln>
        </p:spPr>
      </p:pic>
      <p:pic>
        <p:nvPicPr>
          <p:cNvPr id="5" name="Picture 3" descr="K:\كوروناويروس\coronavirus.jpg"/>
          <p:cNvPicPr>
            <a:picLocks noChangeAspect="1" noChangeArrowheads="1"/>
          </p:cNvPicPr>
          <p:nvPr/>
        </p:nvPicPr>
        <p:blipFill>
          <a:blip r:embed="rId3" cstate="print"/>
          <a:srcRect/>
          <a:stretch>
            <a:fillRect/>
          </a:stretch>
        </p:blipFill>
        <p:spPr bwMode="auto">
          <a:xfrm>
            <a:off x="8244408" y="3212976"/>
            <a:ext cx="701675" cy="731837"/>
          </a:xfrm>
          <a:prstGeom prst="ellipse">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pPr rtl="1"/>
            <a:r>
              <a:rPr lang="fa-IR" b="1" dirty="0" smtClean="0">
                <a:cs typeface="B Mitra" pitchFamily="2" charset="-78"/>
              </a:rPr>
              <a:t>تظاهرات بالینی</a:t>
            </a:r>
            <a:endParaRPr lang="fa-IR" b="1" dirty="0">
              <a:cs typeface="B Mitra" pitchFamily="2" charset="-78"/>
            </a:endParaRPr>
          </a:p>
        </p:txBody>
      </p:sp>
      <p:sp>
        <p:nvSpPr>
          <p:cNvPr id="3" name="Subtitle 2"/>
          <p:cNvSpPr>
            <a:spLocks noGrp="1"/>
          </p:cNvSpPr>
          <p:nvPr>
            <p:ph type="subTitle" idx="1"/>
          </p:nvPr>
        </p:nvSpPr>
        <p:spPr>
          <a:xfrm>
            <a:off x="533400" y="1676400"/>
            <a:ext cx="8229600" cy="3962400"/>
          </a:xfrm>
        </p:spPr>
        <p:txBody>
          <a:bodyPr>
            <a:normAutofit/>
          </a:bodyPr>
          <a:lstStyle/>
          <a:p>
            <a:pPr algn="r" rtl="1">
              <a:lnSpc>
                <a:spcPct val="150000"/>
              </a:lnSpc>
              <a:buFont typeface="Arial" pitchFamily="34" charset="0"/>
              <a:buChar char="•"/>
            </a:pPr>
            <a:r>
              <a:rPr lang="fa-IR" dirty="0" smtClean="0">
                <a:solidFill>
                  <a:schemeClr val="tx1"/>
                </a:solidFill>
                <a:cs typeface="B Mitra" pitchFamily="2" charset="-78"/>
              </a:rPr>
              <a:t>ویروس به بافت تنفسی ، کبد ، کلیه و روده علاقه دارد</a:t>
            </a:r>
          </a:p>
          <a:p>
            <a:pPr algn="r" rtl="1">
              <a:lnSpc>
                <a:spcPct val="150000"/>
              </a:lnSpc>
              <a:buFont typeface="Arial" pitchFamily="34" charset="0"/>
              <a:buChar char="•"/>
            </a:pPr>
            <a:r>
              <a:rPr lang="fa-IR" smtClean="0">
                <a:solidFill>
                  <a:schemeClr val="tx1"/>
                </a:solidFill>
                <a:cs typeface="B Mitra" pitchFamily="2" charset="-78"/>
              </a:rPr>
              <a:t>درموارد </a:t>
            </a:r>
            <a:r>
              <a:rPr lang="fa-IR" dirty="0" smtClean="0">
                <a:solidFill>
                  <a:schemeClr val="tx1"/>
                </a:solidFill>
                <a:cs typeface="B Mitra" pitchFamily="2" charset="-78"/>
              </a:rPr>
              <a:t>خفیف بیماری شامل تب ، علائم خفیف تنفسی ، اسهال ، ضعف و بیحالی </a:t>
            </a:r>
          </a:p>
          <a:p>
            <a:pPr algn="r" rtl="1">
              <a:lnSpc>
                <a:spcPct val="150000"/>
              </a:lnSpc>
              <a:buFont typeface="Arial" pitchFamily="34" charset="0"/>
              <a:buChar char="•"/>
            </a:pPr>
            <a:r>
              <a:rPr lang="fa-IR" dirty="0" smtClean="0">
                <a:solidFill>
                  <a:schemeClr val="tx1"/>
                </a:solidFill>
                <a:cs typeface="B Mitra" pitchFamily="2" charset="-78"/>
              </a:rPr>
              <a:t>و در موارد </a:t>
            </a:r>
            <a:r>
              <a:rPr lang="fa-IR" smtClean="0">
                <a:solidFill>
                  <a:schemeClr val="tx1"/>
                </a:solidFill>
                <a:cs typeface="B Mitra" pitchFamily="2" charset="-78"/>
              </a:rPr>
              <a:t>شدید باعث تنفس سخت و مشکل ( </a:t>
            </a:r>
            <a:r>
              <a:rPr lang="en-US" smtClean="0">
                <a:solidFill>
                  <a:schemeClr val="tx1"/>
                </a:solidFill>
                <a:cs typeface="B Mitra" pitchFamily="2" charset="-78"/>
              </a:rPr>
              <a:t>ARDS</a:t>
            </a:r>
            <a:r>
              <a:rPr lang="fa-IR" smtClean="0">
                <a:solidFill>
                  <a:schemeClr val="tx1"/>
                </a:solidFill>
                <a:cs typeface="B Mitra" pitchFamily="2" charset="-78"/>
              </a:rPr>
              <a:t> )، </a:t>
            </a:r>
            <a:r>
              <a:rPr lang="fa-IR" dirty="0" smtClean="0">
                <a:solidFill>
                  <a:schemeClr val="tx1"/>
                </a:solidFill>
                <a:cs typeface="B Mitra" pitchFamily="2" charset="-78"/>
              </a:rPr>
              <a:t>نارسایی کلیوی ، کبدی و نارسایی چند ارگان</a:t>
            </a:r>
            <a:endParaRPr lang="fa-IR" dirty="0">
              <a:solidFill>
                <a:schemeClr val="tx1"/>
              </a:solidFill>
              <a:cs typeface="B Mitra"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 y="457200"/>
            <a:ext cx="8534400" cy="6248400"/>
          </a:xfrm>
        </p:spPr>
        <p:txBody>
          <a:bodyPr>
            <a:normAutofit fontScale="47500" lnSpcReduction="20000"/>
          </a:bodyPr>
          <a:lstStyle/>
          <a:p>
            <a:pPr rtl="1"/>
            <a:r>
              <a:rPr lang="fa-IR" sz="5100" u="sng" smtClean="0">
                <a:solidFill>
                  <a:srgbClr val="FF0000"/>
                </a:solidFill>
                <a:cs typeface="B Titr" pitchFamily="2" charset="-78"/>
              </a:rPr>
              <a:t>تعریف مورد مشکوک بیماری</a:t>
            </a:r>
            <a:endParaRPr lang="en-US" sz="5100" u="sng" smtClean="0">
              <a:solidFill>
                <a:srgbClr val="FF0000"/>
              </a:solidFill>
              <a:cs typeface="B Titr" pitchFamily="2" charset="-78"/>
            </a:endParaRPr>
          </a:p>
          <a:p>
            <a:pPr algn="r" rtl="1">
              <a:lnSpc>
                <a:spcPct val="170000"/>
              </a:lnSpc>
            </a:pPr>
            <a:r>
              <a:rPr lang="fa-IR" sz="3600" smtClean="0">
                <a:solidFill>
                  <a:schemeClr val="tx1"/>
                </a:solidFill>
                <a:cs typeface="B Mitra" pitchFamily="2" charset="-78"/>
              </a:rPr>
              <a:t>مورد مظنون یا مشکوک( فردی که نیاز است از نظر کوروناویروس </a:t>
            </a:r>
            <a:r>
              <a:rPr lang="en-US" sz="3600" smtClean="0">
                <a:solidFill>
                  <a:schemeClr val="tx1"/>
                </a:solidFill>
                <a:cs typeface="B Mitra" pitchFamily="2" charset="-78"/>
              </a:rPr>
              <a:t>MERS</a:t>
            </a:r>
            <a:r>
              <a:rPr lang="fa-IR" sz="3600" smtClean="0">
                <a:solidFill>
                  <a:schemeClr val="tx1"/>
                </a:solidFill>
                <a:cs typeface="B Mitra" pitchFamily="2" charset="-78"/>
              </a:rPr>
              <a:t> تحت نمونه گیری قرار گیرد):</a:t>
            </a:r>
            <a:endParaRPr lang="en-US" sz="3600" smtClean="0">
              <a:solidFill>
                <a:schemeClr val="tx1"/>
              </a:solidFill>
              <a:cs typeface="B Mitra" pitchFamily="2" charset="-78"/>
            </a:endParaRPr>
          </a:p>
          <a:p>
            <a:pPr algn="r" rtl="1">
              <a:lnSpc>
                <a:spcPct val="170000"/>
              </a:lnSpc>
            </a:pPr>
            <a:r>
              <a:rPr lang="fa-IR" sz="2900" smtClean="0">
                <a:solidFill>
                  <a:schemeClr val="tx1"/>
                </a:solidFill>
                <a:cs typeface="B Titr" pitchFamily="2" charset="-78"/>
              </a:rPr>
              <a:t>فردی است </a:t>
            </a:r>
            <a:r>
              <a:rPr lang="fa-IR" sz="2900" smtClean="0">
                <a:solidFill>
                  <a:srgbClr val="FF0000"/>
                </a:solidFill>
                <a:cs typeface="B Titr" pitchFamily="2" charset="-78"/>
              </a:rPr>
              <a:t>"تبدار" </a:t>
            </a:r>
            <a:r>
              <a:rPr lang="fa-IR" sz="2900" smtClean="0">
                <a:solidFill>
                  <a:schemeClr val="tx1"/>
                </a:solidFill>
                <a:cs typeface="B Titr" pitchFamily="2" charset="-78"/>
              </a:rPr>
              <a:t>که با توجه به شواهد رادیولوژیک یا بالینی (الگوی تنفس، مشاهده و سمع ریه، غلظت اکسیژن خون، علایم حیاتی) </a:t>
            </a:r>
            <a:r>
              <a:rPr lang="fa-IR" sz="2900" smtClean="0">
                <a:solidFill>
                  <a:srgbClr val="FF0000"/>
                </a:solidFill>
                <a:cs typeface="B Titr" pitchFamily="2" charset="-78"/>
              </a:rPr>
              <a:t>دچار سندروم دشواری تنفسی حاد</a:t>
            </a:r>
            <a:r>
              <a:rPr lang="fa-IR" sz="2900" smtClean="0">
                <a:cs typeface="B Titr" pitchFamily="2" charset="-78"/>
              </a:rPr>
              <a:t> </a:t>
            </a:r>
            <a:r>
              <a:rPr lang="fa-IR" sz="2900" smtClean="0">
                <a:solidFill>
                  <a:schemeClr val="tx1"/>
                </a:solidFill>
                <a:cs typeface="B Titr" pitchFamily="2" charset="-78"/>
              </a:rPr>
              <a:t>( </a:t>
            </a:r>
            <a:r>
              <a:rPr lang="en-US" sz="2900" smtClean="0">
                <a:solidFill>
                  <a:schemeClr val="tx1"/>
                </a:solidFill>
                <a:cs typeface="B Titr" pitchFamily="2" charset="-78"/>
              </a:rPr>
              <a:t>ARDS</a:t>
            </a:r>
            <a:r>
              <a:rPr lang="fa-IR" sz="2900" smtClean="0">
                <a:solidFill>
                  <a:schemeClr val="tx1"/>
                </a:solidFill>
                <a:cs typeface="B Titr" pitchFamily="2" charset="-78"/>
              </a:rPr>
              <a:t>) یا </a:t>
            </a:r>
            <a:r>
              <a:rPr lang="fa-IR" sz="2900" smtClean="0">
                <a:solidFill>
                  <a:srgbClr val="FF0000"/>
                </a:solidFill>
                <a:cs typeface="B Titr" pitchFamily="2" charset="-78"/>
              </a:rPr>
              <a:t>پنومونی</a:t>
            </a:r>
            <a:r>
              <a:rPr lang="fa-IR" sz="2900" smtClean="0">
                <a:solidFill>
                  <a:schemeClr val="tx1"/>
                </a:solidFill>
                <a:cs typeface="B Titr" pitchFamily="2" charset="-78"/>
              </a:rPr>
              <a:t> شده باشد (</a:t>
            </a:r>
            <a:r>
              <a:rPr lang="en-US" sz="2900" smtClean="0">
                <a:solidFill>
                  <a:schemeClr val="tx1"/>
                </a:solidFill>
                <a:cs typeface="B Titr" pitchFamily="2" charset="-78"/>
              </a:rPr>
              <a:t>SARI</a:t>
            </a:r>
            <a:r>
              <a:rPr lang="fa-IR" sz="2900" smtClean="0">
                <a:solidFill>
                  <a:schemeClr val="tx1"/>
                </a:solidFill>
                <a:cs typeface="B Titr" pitchFamily="2" charset="-78"/>
              </a:rPr>
              <a:t>) و </a:t>
            </a:r>
            <a:r>
              <a:rPr lang="fa-IR" sz="2900" smtClean="0">
                <a:solidFill>
                  <a:srgbClr val="FF0000"/>
                </a:solidFill>
                <a:cs typeface="B Titr" pitchFamily="2" charset="-78"/>
              </a:rPr>
              <a:t>حداقل دارای یکی از شروط ذیل </a:t>
            </a:r>
            <a:r>
              <a:rPr lang="fa-IR" sz="2900" smtClean="0">
                <a:solidFill>
                  <a:schemeClr val="tx1"/>
                </a:solidFill>
                <a:cs typeface="B Titr" pitchFamily="2" charset="-78"/>
              </a:rPr>
              <a:t>نیز باشد:</a:t>
            </a:r>
            <a:endParaRPr lang="en-US" sz="2900" smtClean="0">
              <a:solidFill>
                <a:schemeClr val="tx1"/>
              </a:solidFill>
              <a:cs typeface="B Titr" pitchFamily="2" charset="-78"/>
            </a:endParaRPr>
          </a:p>
          <a:p>
            <a:pPr lvl="0" algn="r" rtl="1">
              <a:lnSpc>
                <a:spcPct val="170000"/>
              </a:lnSpc>
            </a:pPr>
            <a:r>
              <a:rPr lang="fa-IR" sz="3600" smtClean="0">
                <a:solidFill>
                  <a:schemeClr val="tx1"/>
                </a:solidFill>
                <a:cs typeface="B Titr" pitchFamily="2" charset="-78"/>
              </a:rPr>
              <a:t>1</a:t>
            </a:r>
            <a:r>
              <a:rPr lang="fa-IR" sz="3600" smtClean="0">
                <a:solidFill>
                  <a:schemeClr val="tx1"/>
                </a:solidFill>
                <a:cs typeface="B Mitra" pitchFamily="2" charset="-78"/>
              </a:rPr>
              <a:t> - </a:t>
            </a:r>
            <a:r>
              <a:rPr lang="fa-IR" sz="3600" smtClean="0">
                <a:solidFill>
                  <a:schemeClr val="tx1"/>
                </a:solidFill>
                <a:cs typeface="B Titr" pitchFamily="2" charset="-78"/>
              </a:rPr>
              <a:t>سابقه سفر به کشورهای واقع در شبه جزیره عربستان : </a:t>
            </a:r>
            <a:r>
              <a:rPr lang="fa-IR" sz="3600" smtClean="0">
                <a:solidFill>
                  <a:schemeClr val="tx1"/>
                </a:solidFill>
                <a:cs typeface="B Mitra" pitchFamily="2" charset="-78"/>
              </a:rPr>
              <a:t>کشورهای که در حال حاضر ویروس </a:t>
            </a:r>
            <a:r>
              <a:rPr lang="en-US" sz="3600" smtClean="0">
                <a:solidFill>
                  <a:schemeClr val="tx1"/>
                </a:solidFill>
                <a:cs typeface="B Mitra" pitchFamily="2" charset="-78"/>
              </a:rPr>
              <a:t>MERS</a:t>
            </a:r>
            <a:r>
              <a:rPr lang="fa-IR" sz="3600" smtClean="0">
                <a:solidFill>
                  <a:schemeClr val="tx1"/>
                </a:solidFill>
                <a:cs typeface="B Mitra" pitchFamily="2" charset="-78"/>
              </a:rPr>
              <a:t> در آنجا در حال گردش است شامل </a:t>
            </a:r>
            <a:r>
              <a:rPr lang="fa-IR" sz="3600" smtClean="0">
                <a:solidFill>
                  <a:schemeClr val="tx1"/>
                </a:solidFill>
                <a:cs typeface="B Titr" pitchFamily="2" charset="-78"/>
              </a:rPr>
              <a:t>عربستان ، اردن، امارات متحده عربی، عمان، قطر، یمن</a:t>
            </a:r>
            <a:r>
              <a:rPr lang="fa-IR" sz="3600" smtClean="0">
                <a:solidFill>
                  <a:schemeClr val="tx1"/>
                </a:solidFill>
                <a:cs typeface="B Mitra" pitchFamily="2" charset="-78"/>
              </a:rPr>
              <a:t>( کویت، بحرین، عراق، لبنان در حال حاضر مشمول این دستورالعمل نیستند و در صورت اضافه شدن در آینده اعلام خواهند شد): یا</a:t>
            </a:r>
            <a:endParaRPr lang="en-US" sz="3600" smtClean="0">
              <a:solidFill>
                <a:schemeClr val="tx1"/>
              </a:solidFill>
              <a:cs typeface="B Mitra" pitchFamily="2" charset="-78"/>
            </a:endParaRPr>
          </a:p>
          <a:p>
            <a:pPr lvl="0" algn="r" rtl="1">
              <a:lnSpc>
                <a:spcPct val="170000"/>
              </a:lnSpc>
            </a:pPr>
            <a:r>
              <a:rPr lang="fa-IR" sz="3600" smtClean="0">
                <a:solidFill>
                  <a:schemeClr val="tx1"/>
                </a:solidFill>
                <a:cs typeface="B Titr" pitchFamily="2" charset="-78"/>
              </a:rPr>
              <a:t>2</a:t>
            </a:r>
            <a:r>
              <a:rPr lang="fa-IR" sz="3600" smtClean="0">
                <a:solidFill>
                  <a:schemeClr val="tx1"/>
                </a:solidFill>
                <a:cs typeface="B Mitra" pitchFamily="2" charset="-78"/>
              </a:rPr>
              <a:t> - </a:t>
            </a:r>
            <a:r>
              <a:rPr lang="fa-IR" sz="3600" smtClean="0">
                <a:solidFill>
                  <a:schemeClr val="tx1"/>
                </a:solidFill>
                <a:cs typeface="B Titr" pitchFamily="2" charset="-78"/>
              </a:rPr>
              <a:t>تماس نزدیک با مسافر بیمار علامتداری </a:t>
            </a:r>
            <a:r>
              <a:rPr lang="fa-IR" sz="3600" smtClean="0">
                <a:solidFill>
                  <a:schemeClr val="tx1"/>
                </a:solidFill>
                <a:cs typeface="B Mitra" pitchFamily="2" charset="-78"/>
              </a:rPr>
              <a:t>که از سفر از یکی از شهرهای عربی فوق الذکر باز گشته و سپس در عرض 14 روز از بازگشت دارای علایم تنفسی حاد ( با هر درجه ای از شدت بیماری و نه لزوما پنومونی و بدون توجه به نتایج آزمایشگاهی وی) بوده است</a:t>
            </a:r>
          </a:p>
          <a:p>
            <a:pPr lvl="0" algn="r" rtl="1">
              <a:lnSpc>
                <a:spcPct val="170000"/>
              </a:lnSpc>
            </a:pPr>
            <a:endParaRPr lang="en-US" sz="3600" smtClean="0">
              <a:solidFill>
                <a:schemeClr val="tx1"/>
              </a:solidFill>
              <a:cs typeface="B Mitra" pitchFamily="2" charset="-78"/>
            </a:endParaRPr>
          </a:p>
          <a:p>
            <a:pPr algn="r" rtl="1">
              <a:lnSpc>
                <a:spcPct val="170000"/>
              </a:lnSpc>
            </a:pPr>
            <a:r>
              <a:rPr lang="fa-IR" sz="3600" smtClean="0">
                <a:solidFill>
                  <a:schemeClr val="tx1"/>
                </a:solidFill>
                <a:cs typeface="B Mitra" pitchFamily="2" charset="-78"/>
              </a:rPr>
              <a:t>( </a:t>
            </a:r>
            <a:r>
              <a:rPr lang="fa-IR" sz="3600" b="1" smtClean="0">
                <a:solidFill>
                  <a:schemeClr val="tx1"/>
                </a:solidFill>
                <a:cs typeface="B Mitra" pitchFamily="2" charset="-78"/>
              </a:rPr>
              <a:t>تماس نزدیک: مراقب نمودن بیمار در خانه یا بیمارستان یا سایر تماسهایی که مانند مراقبت از بیمار باعث برخورد نزدیک با فرد بیمار تبدار و دارای علایم بیماری گردد، همچنین کسانی که با فرد بیمار علامت دار زندگی میکنند و یا به ملاقات بیمار می روند</a:t>
            </a:r>
            <a:r>
              <a:rPr lang="fa-IR" smtClean="0">
                <a:solidFill>
                  <a:schemeClr val="tx1"/>
                </a:solidFill>
                <a:cs typeface="B Mitra" pitchFamily="2" charset="-78"/>
              </a:rPr>
              <a:t>)</a:t>
            </a:r>
            <a:endParaRPr lang="en-US" smtClean="0">
              <a:solidFill>
                <a:schemeClr val="tx1"/>
              </a:solidFill>
              <a:cs typeface="B Mitra" pitchFamily="2" charset="-78"/>
            </a:endParaRPr>
          </a:p>
          <a:p>
            <a:pPr algn="r"/>
            <a:endParaRPr lang="fa-IR">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r" rtl="1">
              <a:lnSpc>
                <a:spcPct val="150000"/>
              </a:lnSpc>
            </a:pPr>
            <a:r>
              <a:rPr lang="fa-IR" sz="1800" smtClean="0">
                <a:cs typeface="B Titr" pitchFamily="2" charset="-78"/>
              </a:rPr>
              <a:t>تست آزمایشگاهی غیر قطعی:</a:t>
            </a:r>
            <a:r>
              <a:rPr lang="en-US" sz="1800" smtClean="0"/>
              <a:t/>
            </a:r>
            <a:br>
              <a:rPr lang="en-US" sz="1800" smtClean="0"/>
            </a:br>
            <a:r>
              <a:rPr lang="fa-IR" sz="1800" smtClean="0"/>
              <a:t>● تست غربالگری مثبت ( مرحله اول </a:t>
            </a:r>
            <a:r>
              <a:rPr lang="en-US" sz="1800" smtClean="0"/>
              <a:t>PCR</a:t>
            </a:r>
            <a:r>
              <a:rPr lang="fa-IR" sz="1800" smtClean="0"/>
              <a:t> ) بدون تست تائیدی آزمایشگاه ( مرحله دوم </a:t>
            </a:r>
            <a:r>
              <a:rPr lang="en-US" sz="1800" smtClean="0"/>
              <a:t>PCR</a:t>
            </a:r>
            <a:r>
              <a:rPr lang="fa-IR" sz="1800" smtClean="0"/>
              <a:t>)</a:t>
            </a:r>
            <a:r>
              <a:rPr lang="en-US" sz="1800" smtClean="0"/>
              <a:t/>
            </a:r>
            <a:br>
              <a:rPr lang="en-US" sz="1800" smtClean="0"/>
            </a:br>
            <a:r>
              <a:rPr lang="fa-IR" sz="1800" smtClean="0"/>
              <a:t>● مثبت شدن تست سرولوژیک ( توجه: هنوز تست سرولوژیک معتبر و در دسترسی وجود ندارد)</a:t>
            </a:r>
            <a:r>
              <a:rPr lang="en-US" sz="1800" smtClean="0"/>
              <a:t/>
            </a:r>
            <a:br>
              <a:rPr lang="en-US" sz="1800" smtClean="0"/>
            </a:br>
            <a:r>
              <a:rPr lang="fa-IR" sz="1800" smtClean="0">
                <a:cs typeface="B Titr" pitchFamily="2" charset="-78"/>
              </a:rPr>
              <a:t>تماس اپیدمیولوژیک مستقیم شامل:</a:t>
            </a:r>
            <a:r>
              <a:rPr lang="en-US" sz="1800" smtClean="0"/>
              <a:t/>
            </a:r>
            <a:br>
              <a:rPr lang="en-US" sz="1800" smtClean="0"/>
            </a:br>
            <a:r>
              <a:rPr lang="fa-IR" sz="1800" smtClean="0"/>
              <a:t>● تماس فیزیکی مستقیم</a:t>
            </a:r>
            <a:r>
              <a:rPr lang="en-US" sz="1800" smtClean="0"/>
              <a:t/>
            </a:r>
            <a:br>
              <a:rPr lang="en-US" sz="1800" smtClean="0"/>
            </a:br>
            <a:r>
              <a:rPr lang="fa-IR" sz="1800" smtClean="0"/>
              <a:t>● زندگی، کار، تحصیل یا استراحت زیر یک سقف ( فضای مشترک)</a:t>
            </a:r>
            <a:r>
              <a:rPr lang="en-US" sz="1800" smtClean="0"/>
              <a:t/>
            </a:r>
            <a:br>
              <a:rPr lang="en-US" sz="1800" smtClean="0"/>
            </a:br>
            <a:r>
              <a:rPr lang="fa-IR" sz="1800" smtClean="0"/>
              <a:t>● همسفر بودن در کنار هم در هرنوع وسیله نقلیه</a:t>
            </a:r>
            <a:r>
              <a:rPr lang="en-US" sz="1800" smtClean="0"/>
              <a:t/>
            </a:r>
            <a:br>
              <a:rPr lang="en-US" sz="1800" smtClean="0"/>
            </a:br>
            <a:r>
              <a:rPr lang="fa-IR" sz="1800" smtClean="0"/>
              <a:t>● همخانه بودن ( سقف مشترک)</a:t>
            </a:r>
            <a:r>
              <a:rPr lang="en-US" sz="1800" smtClean="0"/>
              <a:t/>
            </a:r>
            <a:br>
              <a:rPr lang="en-US" sz="1800" smtClean="0"/>
            </a:br>
            <a:r>
              <a:rPr lang="fa-IR" sz="1800" smtClean="0"/>
              <a:t> </a:t>
            </a:r>
            <a:r>
              <a:rPr lang="en-US" sz="1800" smtClean="0"/>
              <a:t/>
            </a:r>
            <a:br>
              <a:rPr lang="en-US" sz="1800" smtClean="0"/>
            </a:br>
            <a:r>
              <a:rPr lang="fa-IR" sz="1800" smtClean="0"/>
              <a:t> </a:t>
            </a:r>
            <a:r>
              <a:rPr lang="en-US" sz="1800" smtClean="0"/>
              <a:t/>
            </a:r>
            <a:br>
              <a:rPr lang="en-US" sz="1800" smtClean="0"/>
            </a:br>
            <a:r>
              <a:rPr lang="fa-IR" sz="1800" smtClean="0">
                <a:cs typeface="B Titr" pitchFamily="2" charset="-78"/>
              </a:rPr>
              <a:t>مورد قطعی:</a:t>
            </a:r>
            <a:r>
              <a:rPr lang="en-US" sz="1800" smtClean="0"/>
              <a:t/>
            </a:r>
            <a:br>
              <a:rPr lang="en-US" sz="1800" smtClean="0"/>
            </a:br>
            <a:r>
              <a:rPr lang="fa-IR" sz="1800" smtClean="0"/>
              <a:t>مورد مظنونی که آزمایشگاه نتیجه مثبت قطعی را با توجه به نتیجه </a:t>
            </a:r>
            <a:r>
              <a:rPr lang="en-US" sz="1800" smtClean="0"/>
              <a:t>PCR</a:t>
            </a:r>
            <a:r>
              <a:rPr lang="fa-IR" sz="1800" smtClean="0"/>
              <a:t> اعلام نماید.</a:t>
            </a:r>
            <a:r>
              <a:rPr lang="en-US" sz="1800" smtClean="0"/>
              <a:t/>
            </a:r>
            <a:br>
              <a:rPr lang="en-US" sz="1800" smtClean="0"/>
            </a:br>
            <a:endParaRPr lang="fa-I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219200"/>
            <a:ext cx="8839200" cy="5562600"/>
          </a:xfrm>
        </p:spPr>
        <p:txBody>
          <a:bodyPr>
            <a:normAutofit lnSpcReduction="10000"/>
          </a:bodyPr>
          <a:lstStyle/>
          <a:p>
            <a:pPr marL="514350" indent="-514350" algn="r" rtl="1">
              <a:lnSpc>
                <a:spcPct val="150000"/>
              </a:lnSpc>
              <a:buFont typeface="+mj-lt"/>
              <a:buAutoNum type="arabicPeriod"/>
            </a:pPr>
            <a:r>
              <a:rPr lang="fa-IR" sz="2800" dirty="0" smtClean="0">
                <a:solidFill>
                  <a:schemeClr val="tx1"/>
                </a:solidFill>
                <a:cs typeface="B Mitra" pitchFamily="2" charset="-78"/>
              </a:rPr>
              <a:t>اطلاع رسانی به زائرین دارای بیماریهای مزمن </a:t>
            </a:r>
          </a:p>
          <a:p>
            <a:pPr marL="514350" indent="-514350" algn="r" rtl="1">
              <a:lnSpc>
                <a:spcPct val="150000"/>
              </a:lnSpc>
              <a:buFont typeface="+mj-lt"/>
              <a:buAutoNum type="arabicPeriod"/>
            </a:pPr>
            <a:r>
              <a:rPr lang="fa-IR" sz="2800" dirty="0" smtClean="0">
                <a:solidFill>
                  <a:schemeClr val="tx1"/>
                </a:solidFill>
                <a:cs typeface="B Mitra" pitchFamily="2" charset="-78"/>
              </a:rPr>
              <a:t> انجام معاینات پزشکی بخصوص در زائرین بیمار</a:t>
            </a:r>
          </a:p>
          <a:p>
            <a:pPr marL="514350" indent="-514350" algn="r" rtl="1">
              <a:lnSpc>
                <a:spcPct val="150000"/>
              </a:lnSpc>
              <a:buFont typeface="+mj-lt"/>
              <a:buAutoNum type="arabicPeriod"/>
            </a:pPr>
            <a:r>
              <a:rPr lang="fa-IR" sz="2800" dirty="0" smtClean="0">
                <a:solidFill>
                  <a:schemeClr val="tx1"/>
                </a:solidFill>
                <a:cs typeface="B Mitra" pitchFamily="2" charset="-78"/>
              </a:rPr>
              <a:t>رعایت بهداشت دست (به دفعات با آب و صابون دستهای خود را بشویند – در صورت آلودگی کم دستها از فوم یا ژلهای ضد عفونی </a:t>
            </a:r>
            <a:r>
              <a:rPr lang="fa-IR" sz="2800" smtClean="0">
                <a:solidFill>
                  <a:schemeClr val="tx1"/>
                </a:solidFill>
                <a:cs typeface="B Mitra" pitchFamily="2" charset="-78"/>
              </a:rPr>
              <a:t>استفاده کنند)</a:t>
            </a:r>
            <a:endParaRPr lang="fa-IR" sz="2800" dirty="0" smtClean="0">
              <a:solidFill>
                <a:schemeClr val="tx1"/>
              </a:solidFill>
              <a:cs typeface="B Mitra" pitchFamily="2" charset="-78"/>
            </a:endParaRPr>
          </a:p>
          <a:p>
            <a:pPr marL="514350" indent="-514350" algn="r" rtl="1">
              <a:lnSpc>
                <a:spcPct val="150000"/>
              </a:lnSpc>
              <a:buFont typeface="+mj-lt"/>
              <a:buAutoNum type="arabicPeriod"/>
            </a:pPr>
            <a:r>
              <a:rPr lang="fa-IR" sz="2800" dirty="0" smtClean="0">
                <a:solidFill>
                  <a:schemeClr val="tx1"/>
                </a:solidFill>
                <a:cs typeface="B Mitra" pitchFamily="2" charset="-78"/>
              </a:rPr>
              <a:t>رعایت آداب تنفس ( موقع عطسه و سرفه جلو دهان و بینی خود را بگیرند – با فرد دارای علائم تنفسی حداقل فاصله یک متر را رعایت </a:t>
            </a:r>
            <a:r>
              <a:rPr lang="fa-IR" sz="2800" smtClean="0">
                <a:solidFill>
                  <a:schemeClr val="tx1"/>
                </a:solidFill>
                <a:cs typeface="B Mitra" pitchFamily="2" charset="-78"/>
              </a:rPr>
              <a:t>نمایند )</a:t>
            </a:r>
            <a:endParaRPr lang="fa-IR" sz="2800" dirty="0" smtClean="0">
              <a:solidFill>
                <a:schemeClr val="tx1"/>
              </a:solidFill>
              <a:cs typeface="B Mitra" pitchFamily="2" charset="-78"/>
            </a:endParaRPr>
          </a:p>
          <a:p>
            <a:pPr marL="514350" indent="-514350" algn="r" rtl="1">
              <a:lnSpc>
                <a:spcPct val="150000"/>
              </a:lnSpc>
              <a:buFont typeface="+mj-lt"/>
              <a:buAutoNum type="arabicPeriod"/>
            </a:pPr>
            <a:r>
              <a:rPr lang="fa-IR" sz="2800" dirty="0" smtClean="0">
                <a:solidFill>
                  <a:schemeClr val="tx1"/>
                </a:solidFill>
                <a:cs typeface="B Mitra" pitchFamily="2" charset="-78"/>
              </a:rPr>
              <a:t>از خوردن غذای نیم پز و غذای غیر بهداشتی ( طبخ و توزیع ) خودداری نمایند </a:t>
            </a:r>
          </a:p>
          <a:p>
            <a:pPr marL="514350" indent="-514350" algn="r" rtl="1">
              <a:lnSpc>
                <a:spcPct val="150000"/>
              </a:lnSpc>
              <a:buFont typeface="+mj-lt"/>
              <a:buAutoNum type="arabicPeriod"/>
            </a:pPr>
            <a:r>
              <a:rPr lang="fa-IR" sz="2800" dirty="0" smtClean="0">
                <a:solidFill>
                  <a:schemeClr val="tx1"/>
                </a:solidFill>
                <a:cs typeface="B Mitra" pitchFamily="2" charset="-78"/>
              </a:rPr>
              <a:t>از تماس با حیوانات اهلی ، وحشی و دامها خودداری نمایند </a:t>
            </a:r>
          </a:p>
          <a:p>
            <a:pPr marL="514350" indent="-514350" algn="r" rtl="1">
              <a:lnSpc>
                <a:spcPct val="150000"/>
              </a:lnSpc>
              <a:buFont typeface="+mj-lt"/>
              <a:buAutoNum type="arabicPeriod"/>
            </a:pPr>
            <a:endParaRPr lang="fa-IR" sz="2800" dirty="0">
              <a:solidFill>
                <a:schemeClr val="tx1"/>
              </a:solidFill>
              <a:cs typeface="B Mitra" pitchFamily="2" charset="-78"/>
            </a:endParaRPr>
          </a:p>
        </p:txBody>
      </p:sp>
      <p:sp>
        <p:nvSpPr>
          <p:cNvPr id="5" name="Title 1"/>
          <p:cNvSpPr txBox="1">
            <a:spLocks/>
          </p:cNvSpPr>
          <p:nvPr/>
        </p:nvSpPr>
        <p:spPr>
          <a:xfrm>
            <a:off x="381000" y="228601"/>
            <a:ext cx="7772400" cy="1142999"/>
          </a:xfrm>
          <a:prstGeom prst="rect">
            <a:avLst/>
          </a:prstGeom>
        </p:spPr>
        <p:txBody>
          <a:bodyPr vert="horz" lIns="91440" tIns="45720" rIns="91440" bIns="45720" rtlCol="0" anchor="ctr">
            <a:normAutofit/>
          </a:bodyPr>
          <a:lstStyle/>
          <a:p>
            <a:pPr lvl="0" algn="ctr" rtl="1">
              <a:spcBef>
                <a:spcPct val="0"/>
              </a:spcBef>
            </a:pPr>
            <a:r>
              <a:rPr kumimoji="0" lang="fa-IR" sz="4400" b="0" i="0" u="none" strike="noStrike" kern="1200" cap="none" spc="0" normalizeH="0" baseline="0" noProof="0" dirty="0" smtClean="0">
                <a:ln>
                  <a:noFill/>
                </a:ln>
                <a:solidFill>
                  <a:schemeClr val="tx1"/>
                </a:solidFill>
                <a:effectLst/>
                <a:uLnTx/>
                <a:uFillTx/>
                <a:latin typeface="+mj-lt"/>
                <a:ea typeface="+mj-ea"/>
                <a:cs typeface="B Mitra" pitchFamily="2" charset="-78"/>
              </a:rPr>
              <a:t>توصیه ها قبل ، </a:t>
            </a:r>
            <a:r>
              <a:rPr lang="fa-IR" sz="4400" dirty="0" smtClean="0">
                <a:latin typeface="+mj-lt"/>
                <a:ea typeface="+mj-ea"/>
                <a:cs typeface="B Mitra" pitchFamily="2" charset="-78"/>
              </a:rPr>
              <a:t>هنگام و بعد از </a:t>
            </a:r>
            <a:r>
              <a:rPr kumimoji="0" lang="fa-IR" sz="4400" b="0" i="0" u="none" strike="noStrike" kern="1200" cap="none" spc="0" normalizeH="0" baseline="0" noProof="0" dirty="0" smtClean="0">
                <a:ln>
                  <a:noFill/>
                </a:ln>
                <a:solidFill>
                  <a:schemeClr val="tx1"/>
                </a:solidFill>
                <a:effectLst/>
                <a:uLnTx/>
                <a:uFillTx/>
                <a:latin typeface="+mj-lt"/>
                <a:ea typeface="+mj-ea"/>
                <a:cs typeface="B Mitra" pitchFamily="2" charset="-78"/>
              </a:rPr>
              <a:t>سفر</a:t>
            </a:r>
            <a:endParaRPr kumimoji="0" lang="fa-IR" sz="4400" b="0" i="0" u="none" strike="noStrike" kern="1200" cap="none" spc="0" normalizeH="0" baseline="0" noProof="0" dirty="0">
              <a:ln>
                <a:noFill/>
              </a:ln>
              <a:solidFill>
                <a:schemeClr val="tx1"/>
              </a:solidFill>
              <a:effectLst/>
              <a:uLnTx/>
              <a:uFillTx/>
              <a:latin typeface="+mj-lt"/>
              <a:ea typeface="+mj-ea"/>
              <a:cs typeface="B Mitra"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1"/>
            <a:ext cx="7772400" cy="1142999"/>
          </a:xfrm>
        </p:spPr>
        <p:txBody>
          <a:bodyPr/>
          <a:lstStyle/>
          <a:p>
            <a:pPr rtl="1"/>
            <a:r>
              <a:rPr lang="fa-IR" dirty="0" smtClean="0">
                <a:cs typeface="B Mitra" pitchFamily="2" charset="-78"/>
              </a:rPr>
              <a:t>توصیه ها قبل ، بعد و هنگام سفر</a:t>
            </a:r>
            <a:endParaRPr lang="fa-IR" dirty="0">
              <a:cs typeface="B Mitra" pitchFamily="2" charset="-78"/>
            </a:endParaRPr>
          </a:p>
        </p:txBody>
      </p:sp>
      <p:sp>
        <p:nvSpPr>
          <p:cNvPr id="3" name="Subtitle 2"/>
          <p:cNvSpPr>
            <a:spLocks noGrp="1"/>
          </p:cNvSpPr>
          <p:nvPr>
            <p:ph type="subTitle" idx="1"/>
          </p:nvPr>
        </p:nvSpPr>
        <p:spPr>
          <a:xfrm>
            <a:off x="152400" y="1219200"/>
            <a:ext cx="8839200" cy="5486400"/>
          </a:xfrm>
        </p:spPr>
        <p:txBody>
          <a:bodyPr>
            <a:noAutofit/>
          </a:bodyPr>
          <a:lstStyle/>
          <a:p>
            <a:pPr algn="r" rtl="1">
              <a:lnSpc>
                <a:spcPct val="150000"/>
              </a:lnSpc>
              <a:buFont typeface="Arial" pitchFamily="34" charset="0"/>
              <a:buChar char="•"/>
            </a:pPr>
            <a:r>
              <a:rPr lang="fa-IR" sz="2600" dirty="0" smtClean="0">
                <a:solidFill>
                  <a:schemeClr val="tx1"/>
                </a:solidFill>
                <a:cs typeface="B Mitra" pitchFamily="2" charset="-78"/>
              </a:rPr>
              <a:t>در حین مسافرت زائرین دارای تب و علائم تنفسی تماسهای خود را با دیگران محدود نمایند ( خود جداسازی ) در صورت عدم امکان خود جدا سازی  جلوی دهان و بینی خود را پوشانده و در تجمعات از ماسک استفاده نمایند.</a:t>
            </a:r>
          </a:p>
          <a:p>
            <a:pPr algn="r" rtl="1">
              <a:lnSpc>
                <a:spcPct val="150000"/>
              </a:lnSpc>
              <a:buFont typeface="Arial" pitchFamily="34" charset="0"/>
              <a:buChar char="•"/>
            </a:pPr>
            <a:r>
              <a:rPr lang="fa-IR" sz="2600" dirty="0" smtClean="0">
                <a:solidFill>
                  <a:schemeClr val="tx1"/>
                </a:solidFill>
                <a:cs typeface="B Mitra" pitchFamily="2" charset="-78"/>
              </a:rPr>
              <a:t>در هنگام عطسه و سرفه جلو دهان خود را با دستمال ( یا استین ) پوشانده و دستمال را در ظرف زباله بیندازند .</a:t>
            </a:r>
          </a:p>
          <a:p>
            <a:pPr algn="r" rtl="1">
              <a:lnSpc>
                <a:spcPct val="150000"/>
              </a:lnSpc>
              <a:buFont typeface="Arial" pitchFamily="34" charset="0"/>
              <a:buChar char="•"/>
            </a:pPr>
            <a:r>
              <a:rPr lang="fa-IR" sz="2600" dirty="0" smtClean="0">
                <a:solidFill>
                  <a:schemeClr val="tx1"/>
                </a:solidFill>
                <a:cs typeface="B Mitra" pitchFamily="2" charset="-78"/>
              </a:rPr>
              <a:t>از لمس دهان ، بینی و چشم خود خودداری نمایند .</a:t>
            </a:r>
          </a:p>
          <a:p>
            <a:pPr algn="r" rtl="1">
              <a:lnSpc>
                <a:spcPct val="150000"/>
              </a:lnSpc>
              <a:buFont typeface="Arial" pitchFamily="34" charset="0"/>
              <a:buChar char="•"/>
            </a:pPr>
            <a:r>
              <a:rPr lang="fa-IR" sz="2600" dirty="0" smtClean="0">
                <a:solidFill>
                  <a:schemeClr val="tx1"/>
                </a:solidFill>
                <a:cs typeface="B Mitra" pitchFamily="2" charset="-78"/>
              </a:rPr>
              <a:t>از انجام بازدید از دامداریها نگاه دارنده شتر خودداری نمایند .</a:t>
            </a:r>
          </a:p>
          <a:p>
            <a:pPr algn="r" rtl="1">
              <a:lnSpc>
                <a:spcPct val="150000"/>
              </a:lnSpc>
              <a:buFont typeface="Arial" pitchFamily="34" charset="0"/>
              <a:buChar char="•"/>
            </a:pPr>
            <a:endParaRPr lang="fa-IR" sz="2600" dirty="0" smtClean="0">
              <a:solidFill>
                <a:schemeClr val="tx1"/>
              </a:solidFill>
              <a:cs typeface="B Mitra" pitchFamily="2" charset="-78"/>
            </a:endParaRPr>
          </a:p>
          <a:p>
            <a:pPr algn="r" rtl="1">
              <a:lnSpc>
                <a:spcPct val="150000"/>
              </a:lnSpc>
            </a:pPr>
            <a:endParaRPr lang="fa-IR" sz="2600" dirty="0">
              <a:solidFill>
                <a:schemeClr val="tx1"/>
              </a:solidFill>
              <a:cs typeface="B Mitra"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pPr rtl="1"/>
            <a:r>
              <a:rPr lang="fa-IR" smtClean="0">
                <a:cs typeface="B Mitra" pitchFamily="2" charset="-78"/>
              </a:rPr>
              <a:t>توصیه ها قبل ، بعد و هنگام سفر</a:t>
            </a:r>
            <a:endParaRPr lang="fa-IR"/>
          </a:p>
        </p:txBody>
      </p:sp>
      <p:sp>
        <p:nvSpPr>
          <p:cNvPr id="3" name="Subtitle 2"/>
          <p:cNvSpPr>
            <a:spLocks noGrp="1"/>
          </p:cNvSpPr>
          <p:nvPr>
            <p:ph type="subTitle" idx="1"/>
          </p:nvPr>
        </p:nvSpPr>
        <p:spPr>
          <a:xfrm>
            <a:off x="304800" y="1676400"/>
            <a:ext cx="8610600" cy="4953000"/>
          </a:xfrm>
        </p:spPr>
        <p:txBody>
          <a:bodyPr>
            <a:normAutofit fontScale="70000" lnSpcReduction="20000"/>
          </a:bodyPr>
          <a:lstStyle/>
          <a:p>
            <a:pPr algn="r" rtl="1">
              <a:lnSpc>
                <a:spcPct val="160000"/>
              </a:lnSpc>
              <a:buFont typeface="Arial" pitchFamily="34" charset="0"/>
              <a:buChar char="•"/>
            </a:pPr>
            <a:r>
              <a:rPr lang="fa-IR" smtClean="0">
                <a:solidFill>
                  <a:schemeClr val="tx1"/>
                </a:solidFill>
                <a:cs typeface="B Mitra" pitchFamily="2" charset="-78"/>
              </a:rPr>
              <a:t>بیماران تب دار دارای علائم تنفسی یا اسهال را به کارشناسان پایگاه مراقبت بهداشتی مرزی فرودگاه معرفی نمایند</a:t>
            </a:r>
          </a:p>
          <a:p>
            <a:pPr algn="r" rtl="1">
              <a:lnSpc>
                <a:spcPct val="160000"/>
              </a:lnSpc>
              <a:buFont typeface="Arial" pitchFamily="34" charset="0"/>
              <a:buChar char="•"/>
            </a:pPr>
            <a:r>
              <a:rPr lang="fa-IR" smtClean="0">
                <a:solidFill>
                  <a:schemeClr val="tx1"/>
                </a:solidFill>
                <a:cs typeface="B Mitra" pitchFamily="2" charset="-78"/>
              </a:rPr>
              <a:t>فرمهای خود اظهاری تکمیل شده توسط زائرین جمع آوری شده و به کارشناسان پایگاه مراقبت بهداشتی مرزی فرودگاه تحویل نمایند</a:t>
            </a:r>
          </a:p>
          <a:p>
            <a:pPr algn="r" rtl="1">
              <a:lnSpc>
                <a:spcPct val="160000"/>
              </a:lnSpc>
              <a:buFont typeface="Arial" pitchFamily="34" charset="0"/>
              <a:buChar char="•"/>
            </a:pPr>
            <a:r>
              <a:rPr lang="fa-IR" smtClean="0">
                <a:solidFill>
                  <a:schemeClr val="tx1"/>
                </a:solidFill>
                <a:cs typeface="B Mitra" pitchFamily="2" charset="-78"/>
              </a:rPr>
              <a:t>مسافرین بعد ازبرگشت  در صورت  داشتن تب و علائم تنفسی تا 14 روز بعد از برگشت ضمن استفاده ازماسک در ملاقاتهای روزانه  از تماس نزدیک با افراد خودداری نموده و با شماره تلفن 34436388تماس حاصل نمایند</a:t>
            </a:r>
          </a:p>
          <a:p>
            <a:pPr algn="r" rtl="1">
              <a:lnSpc>
                <a:spcPct val="160000"/>
              </a:lnSpc>
              <a:buFont typeface="Arial" pitchFamily="34" charset="0"/>
              <a:buChar char="•"/>
            </a:pPr>
            <a:r>
              <a:rPr lang="fa-IR" smtClean="0">
                <a:solidFill>
                  <a:schemeClr val="tx1"/>
                </a:solidFill>
                <a:cs typeface="B Mitra" pitchFamily="2" charset="-78"/>
              </a:rPr>
              <a:t> افرادی که با مسافرین دارای علائم تماس نزدیک داشته اند لازم است تا 14 روز تب خود را بررسی نموده و در صورت داشتن علائم به پزشک مراجعه نموده یا با شماره تلفن 34436388تماس حاصل نمایند</a:t>
            </a:r>
            <a:endParaRPr lang="fa-I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507162"/>
          </a:xfrm>
        </p:spPr>
        <p:txBody>
          <a:bodyPr>
            <a:noAutofit/>
          </a:bodyPr>
          <a:lstStyle/>
          <a:p>
            <a:pPr lvl="0" algn="r" rtl="1">
              <a:lnSpc>
                <a:spcPct val="150000"/>
              </a:lnSpc>
            </a:pPr>
            <a:r>
              <a:rPr lang="fa-IR" sz="3200" b="1" u="sng" dirty="0" smtClean="0">
                <a:latin typeface="2  Titr"/>
                <a:cs typeface="B Nazanin" panose="00000400000000000000" pitchFamily="2" charset="-78"/>
              </a:rPr>
              <a:t>اهم فعالیتهای مرکز بهداشت استان</a:t>
            </a:r>
            <a:r>
              <a:rPr lang="en-US" sz="3200" b="1" u="sng" dirty="0">
                <a:latin typeface="2  Titr"/>
                <a:cs typeface="B Nazanin" panose="00000400000000000000" pitchFamily="2" charset="-78"/>
              </a:rPr>
              <a:t/>
            </a:r>
            <a:br>
              <a:rPr lang="en-US" sz="3200" b="1" u="sng" dirty="0">
                <a:latin typeface="2  Titr"/>
                <a:cs typeface="B Nazanin" panose="00000400000000000000" pitchFamily="2" charset="-78"/>
              </a:rPr>
            </a:br>
            <a:r>
              <a:rPr lang="fa-IR" sz="1800" b="1" u="sng" dirty="0" smtClean="0">
                <a:latin typeface="2  Titr"/>
                <a:cs typeface="B Nazanin" panose="00000400000000000000" pitchFamily="2" charset="-78"/>
              </a:rPr>
              <a:t>تعیین رابطین سلامت در بین کاروانها </a:t>
            </a:r>
            <a:br>
              <a:rPr lang="fa-IR" sz="1800" b="1" u="sng" dirty="0" smtClean="0">
                <a:latin typeface="2  Titr"/>
                <a:cs typeface="B Nazanin" panose="00000400000000000000" pitchFamily="2" charset="-78"/>
              </a:rPr>
            </a:br>
            <a:r>
              <a:rPr lang="fa-IR" sz="1800" b="1" u="sng" dirty="0" smtClean="0">
                <a:latin typeface="2  Titr"/>
                <a:cs typeface="B Nazanin" panose="00000400000000000000" pitchFamily="2" charset="-78"/>
              </a:rPr>
              <a:t> توزیع فرمهای خود اظهاری </a:t>
            </a:r>
            <a:br>
              <a:rPr lang="fa-IR" sz="1800" b="1" u="sng" dirty="0" smtClean="0">
                <a:latin typeface="2  Titr"/>
                <a:cs typeface="B Nazanin" panose="00000400000000000000" pitchFamily="2" charset="-78"/>
              </a:rPr>
            </a:br>
            <a:r>
              <a:rPr lang="fa-IR" sz="1800" b="1" u="sng" dirty="0" smtClean="0">
                <a:latin typeface="2  Titr"/>
                <a:cs typeface="B Nazanin" panose="00000400000000000000" pitchFamily="2" charset="-78"/>
              </a:rPr>
              <a:t>آموزش مدیرن کاروانها در رابطه به بیماری </a:t>
            </a:r>
            <a:br>
              <a:rPr lang="fa-IR" sz="1800" b="1" u="sng" dirty="0" smtClean="0">
                <a:latin typeface="2  Titr"/>
                <a:cs typeface="B Nazanin" panose="00000400000000000000" pitchFamily="2" charset="-78"/>
              </a:rPr>
            </a:br>
            <a:r>
              <a:rPr lang="fa-IR" sz="1800" b="1" u="sng" dirty="0" smtClean="0">
                <a:latin typeface="2  Titr"/>
                <a:cs typeface="B Nazanin" panose="00000400000000000000" pitchFamily="2" charset="-78"/>
              </a:rPr>
              <a:t>هماهنگی برای عقد تفاهم نامه همکاری با سازمان حج در راستای </a:t>
            </a:r>
            <a:r>
              <a:rPr lang="fa-IR" sz="1800" b="1" dirty="0" smtClean="0">
                <a:latin typeface="2  Titr"/>
                <a:cs typeface="B Nazanin" panose="00000400000000000000" pitchFamily="2" charset="-78"/>
              </a:rPr>
              <a:t>آموزش و مراقبت حجاج </a:t>
            </a:r>
            <a:r>
              <a:rPr lang="fa-IR" sz="1800" b="1" u="sng" dirty="0" smtClean="0">
                <a:latin typeface="2  Titr"/>
                <a:cs typeface="B Nazanin" panose="00000400000000000000" pitchFamily="2" charset="-78"/>
              </a:rPr>
              <a:t/>
            </a:r>
            <a:br>
              <a:rPr lang="fa-IR" sz="1800" b="1" u="sng" dirty="0" smtClean="0">
                <a:latin typeface="2  Titr"/>
                <a:cs typeface="B Nazanin" panose="00000400000000000000" pitchFamily="2" charset="-78"/>
              </a:rPr>
            </a:br>
            <a:r>
              <a:rPr lang="fa-IR" sz="1800" b="1" dirty="0" smtClean="0">
                <a:latin typeface="2  Titr"/>
                <a:cs typeface="B Nazanin" panose="00000400000000000000" pitchFamily="2" charset="-78"/>
              </a:rPr>
              <a:t>تهیه و توزیع دفترچه راهنمایی مسافرین در مسافرتهای بین المللی </a:t>
            </a:r>
            <a:r>
              <a:rPr lang="en-US" sz="1800" b="1" dirty="0">
                <a:latin typeface="2  Titr"/>
                <a:cs typeface="B Nazanin" panose="00000400000000000000" pitchFamily="2" charset="-78"/>
              </a:rPr>
              <a:t/>
            </a:r>
            <a:br>
              <a:rPr lang="en-US" sz="1800" b="1" dirty="0">
                <a:latin typeface="2  Titr"/>
                <a:cs typeface="B Nazanin" panose="00000400000000000000" pitchFamily="2" charset="-78"/>
              </a:rPr>
            </a:br>
            <a:r>
              <a:rPr lang="fa-IR" sz="1800" b="1" dirty="0" smtClean="0">
                <a:latin typeface="2  Titr"/>
                <a:cs typeface="B Nazanin" panose="00000400000000000000" pitchFamily="2" charset="-78"/>
              </a:rPr>
              <a:t>تحویل </a:t>
            </a:r>
            <a:r>
              <a:rPr lang="fa-IR" sz="1800" b="1" dirty="0">
                <a:latin typeface="2  Titr"/>
                <a:cs typeface="B Nazanin" panose="00000400000000000000" pitchFamily="2" charset="-78"/>
              </a:rPr>
              <a:t>کارت مسافر و پمفلت های آموزشی </a:t>
            </a:r>
            <a:r>
              <a:rPr lang="fa-IR" sz="1800" b="1" dirty="0" smtClean="0">
                <a:latin typeface="2  Titr"/>
                <a:cs typeface="B Nazanin" panose="00000400000000000000" pitchFamily="2" charset="-78"/>
              </a:rPr>
              <a:t>به  کلیه حجاج </a:t>
            </a:r>
            <a:r>
              <a:rPr lang="en-US" sz="1800" b="1" dirty="0" smtClean="0">
                <a:latin typeface="2  Titr"/>
                <a:cs typeface="B Nazanin" panose="00000400000000000000" pitchFamily="2" charset="-78"/>
              </a:rPr>
              <a:t/>
            </a:r>
            <a:br>
              <a:rPr lang="en-US" sz="1800" b="1" dirty="0" smtClean="0">
                <a:latin typeface="2  Titr"/>
                <a:cs typeface="B Nazanin" panose="00000400000000000000" pitchFamily="2" charset="-78"/>
              </a:rPr>
            </a:br>
            <a:r>
              <a:rPr lang="fa-IR" sz="1800" b="1" dirty="0" smtClean="0">
                <a:latin typeface="2  Titr"/>
                <a:cs typeface="B Nazanin" panose="00000400000000000000" pitchFamily="2" charset="-78"/>
              </a:rPr>
              <a:t>تحویل ماسک برای کلیه حجاج در هنگام رفت و برگشت</a:t>
            </a:r>
            <a:r>
              <a:rPr lang="en-US" sz="1800" b="1" dirty="0">
                <a:latin typeface="2  Titr"/>
                <a:cs typeface="B Nazanin" panose="00000400000000000000" pitchFamily="2" charset="-78"/>
              </a:rPr>
              <a:t/>
            </a:r>
            <a:br>
              <a:rPr lang="en-US" sz="1800" b="1" dirty="0">
                <a:latin typeface="2  Titr"/>
                <a:cs typeface="B Nazanin" panose="00000400000000000000" pitchFamily="2" charset="-78"/>
              </a:rPr>
            </a:br>
            <a:r>
              <a:rPr lang="fa-IR" sz="1800" b="1" dirty="0" smtClean="0">
                <a:latin typeface="2  Titr"/>
                <a:cs typeface="B Nazanin" panose="00000400000000000000" pitchFamily="2" charset="-78"/>
              </a:rPr>
              <a:t>تشکیل </a:t>
            </a:r>
            <a:r>
              <a:rPr lang="fa-IR" sz="1800" b="1" dirty="0">
                <a:latin typeface="2  Titr"/>
                <a:cs typeface="B Nazanin" panose="00000400000000000000" pitchFamily="2" charset="-78"/>
              </a:rPr>
              <a:t>کمیته مراقبت بهداشتی مرزی در شهرستان </a:t>
            </a:r>
            <a:r>
              <a:rPr lang="fa-IR" sz="1800" b="1" dirty="0" smtClean="0">
                <a:latin typeface="2  Titr"/>
                <a:cs typeface="B Nazanin" panose="00000400000000000000" pitchFamily="2" charset="-78"/>
              </a:rPr>
              <a:t>تبریز</a:t>
            </a:r>
            <a:r>
              <a:rPr lang="en-US" sz="1800" b="1" dirty="0">
                <a:latin typeface="2  Titr"/>
                <a:cs typeface="B Nazanin" panose="00000400000000000000" pitchFamily="2" charset="-78"/>
              </a:rPr>
              <a:t/>
            </a:r>
            <a:br>
              <a:rPr lang="en-US" sz="1800" b="1" dirty="0">
                <a:latin typeface="2  Titr"/>
                <a:cs typeface="B Nazanin" panose="00000400000000000000" pitchFamily="2" charset="-78"/>
              </a:rPr>
            </a:br>
            <a:r>
              <a:rPr lang="fa-IR" sz="1800" b="1" dirty="0" smtClean="0">
                <a:latin typeface="2  Titr"/>
                <a:cs typeface="B Nazanin" panose="00000400000000000000" pitchFamily="2" charset="-78"/>
              </a:rPr>
              <a:t>بازدید از پایگاه مراقبت مرزی و بیمارستانهای مرجع به همراه کارشناسان کشوری ( دکتر سروش و ... )</a:t>
            </a:r>
            <a:r>
              <a:rPr lang="en-US" sz="1800" b="1" dirty="0">
                <a:latin typeface="2  Titr"/>
                <a:cs typeface="B Nazanin" panose="00000400000000000000" pitchFamily="2" charset="-78"/>
              </a:rPr>
              <a:t/>
            </a:r>
            <a:br>
              <a:rPr lang="en-US" sz="1800" b="1" dirty="0">
                <a:latin typeface="2  Titr"/>
                <a:cs typeface="B Nazanin" panose="00000400000000000000" pitchFamily="2" charset="-78"/>
              </a:rPr>
            </a:br>
            <a:r>
              <a:rPr lang="fa-IR" sz="1800" b="1" dirty="0" smtClean="0">
                <a:latin typeface="2  Titr"/>
                <a:cs typeface="B Nazanin" panose="00000400000000000000" pitchFamily="2" charset="-78"/>
              </a:rPr>
              <a:t>هماهنگی </a:t>
            </a:r>
            <a:r>
              <a:rPr lang="fa-IR" sz="1800" b="1" dirty="0">
                <a:latin typeface="2  Titr"/>
                <a:cs typeface="B Nazanin" panose="00000400000000000000" pitchFamily="2" charset="-78"/>
              </a:rPr>
              <a:t>با معاون درمان درخصوص آماده سازی اتاق های ایزوله</a:t>
            </a:r>
            <a:r>
              <a:rPr lang="en-US" sz="1800" b="1" dirty="0">
                <a:latin typeface="2  Titr"/>
                <a:cs typeface="B Nazanin" panose="00000400000000000000" pitchFamily="2" charset="-78"/>
              </a:rPr>
              <a:t/>
            </a:r>
            <a:br>
              <a:rPr lang="en-US" sz="1800" b="1" dirty="0">
                <a:latin typeface="2  Titr"/>
                <a:cs typeface="B Nazanin" panose="00000400000000000000" pitchFamily="2" charset="-78"/>
              </a:rPr>
            </a:br>
            <a:r>
              <a:rPr lang="fa-IR" sz="1800" b="1" dirty="0">
                <a:latin typeface="2  Titr"/>
                <a:cs typeface="B Nazanin" panose="00000400000000000000" pitchFamily="2" charset="-78"/>
              </a:rPr>
              <a:t> تحویل لباس حفاظت فردی به مرکز فوریتهای پزشکی و اورژانس جهت استفاده در آمبولانس ها</a:t>
            </a:r>
            <a:r>
              <a:rPr lang="en-US" sz="1800" b="1" dirty="0">
                <a:latin typeface="2  Titr"/>
                <a:cs typeface="B Nazanin" panose="00000400000000000000" pitchFamily="2" charset="-78"/>
              </a:rPr>
              <a:t/>
            </a:r>
            <a:br>
              <a:rPr lang="en-US" sz="1800" b="1" dirty="0">
                <a:latin typeface="2  Titr"/>
                <a:cs typeface="B Nazanin" panose="00000400000000000000" pitchFamily="2" charset="-78"/>
              </a:rPr>
            </a:br>
            <a:r>
              <a:rPr lang="fa-IR" sz="1800" b="1" dirty="0">
                <a:latin typeface="2  Titr"/>
                <a:cs typeface="B Nazanin" panose="00000400000000000000" pitchFamily="2" charset="-78"/>
              </a:rPr>
              <a:t> هماهنگی با مرکز فوریتهای پزشکی و اورژانس در خصوص آمادگی پرسنل و آمبولانس ها</a:t>
            </a:r>
            <a:r>
              <a:rPr lang="en-US" sz="1800" b="1" dirty="0">
                <a:latin typeface="2  Titr"/>
                <a:cs typeface="B Nazanin" panose="00000400000000000000" pitchFamily="2" charset="-78"/>
              </a:rPr>
              <a:t/>
            </a:r>
            <a:br>
              <a:rPr lang="en-US" sz="1800" b="1" dirty="0">
                <a:latin typeface="2  Titr"/>
                <a:cs typeface="B Nazanin" panose="00000400000000000000" pitchFamily="2" charset="-78"/>
              </a:rPr>
            </a:br>
            <a:r>
              <a:rPr lang="fa-IR" sz="1800" b="1" dirty="0">
                <a:latin typeface="2  Titr"/>
                <a:cs typeface="B Nazanin" panose="00000400000000000000" pitchFamily="2" charset="-78"/>
              </a:rPr>
              <a:t>هماهنگی تشکیل کارگروه سلامت و امنیت غذایی در استانداری در خصوص مراقبت کرونا ویروس </a:t>
            </a:r>
            <a:r>
              <a:rPr lang="fa-IR" sz="1800" b="1" dirty="0" smtClean="0">
                <a:latin typeface="2  Titr"/>
                <a:cs typeface="B Nazanin" panose="00000400000000000000" pitchFamily="2" charset="-78"/>
              </a:rPr>
              <a:t/>
            </a:r>
            <a:br>
              <a:rPr lang="fa-IR" sz="1800" b="1" dirty="0" smtClean="0">
                <a:latin typeface="2  Titr"/>
                <a:cs typeface="B Nazanin" panose="00000400000000000000" pitchFamily="2" charset="-78"/>
              </a:rPr>
            </a:br>
            <a:r>
              <a:rPr lang="fa-IR" sz="1800" b="1" dirty="0" smtClean="0">
                <a:latin typeface="2  Titr"/>
                <a:cs typeface="B Nazanin" panose="00000400000000000000" pitchFamily="2" charset="-78"/>
              </a:rPr>
              <a:t>هماهنگی و تشکیل جلسه با فرودگاه تبریز ( هماهنگی برای تدارک مسیر های عبور چهارگانه قبل از گیت پاسپورت )</a:t>
            </a:r>
            <a:br>
              <a:rPr lang="fa-IR" sz="1800" b="1" dirty="0" smtClean="0">
                <a:latin typeface="2  Titr"/>
                <a:cs typeface="B Nazanin" panose="00000400000000000000" pitchFamily="2" charset="-78"/>
              </a:rPr>
            </a:br>
            <a:r>
              <a:rPr lang="en-US" sz="1800" b="1" dirty="0">
                <a:latin typeface="2  Titr"/>
                <a:cs typeface="B Nazanin" panose="00000400000000000000" pitchFamily="2" charset="-78"/>
              </a:rPr>
              <a:t/>
            </a:r>
            <a:br>
              <a:rPr lang="en-US" sz="1800" b="1" dirty="0">
                <a:latin typeface="2  Titr"/>
                <a:cs typeface="B Nazanin" panose="00000400000000000000" pitchFamily="2" charset="-78"/>
              </a:rPr>
            </a:br>
            <a:endParaRPr lang="fa-IR" sz="1800" b="1" dirty="0">
              <a:latin typeface="2  Titr"/>
              <a:cs typeface="B Nazanin" panose="00000400000000000000" pitchFamily="2" charset="-78"/>
            </a:endParaRPr>
          </a:p>
        </p:txBody>
      </p:sp>
    </p:spTree>
    <p:extLst>
      <p:ext uri="{BB962C8B-B14F-4D97-AF65-F5344CB8AC3E}">
        <p14:creationId xmlns:p14="http://schemas.microsoft.com/office/powerpoint/2010/main" val="368145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cs typeface="Times New Roman" pitchFamily="18" charset="0"/>
              </a:rPr>
              <a:t>In human</a:t>
            </a:r>
            <a:endParaRPr lang="fa-IR" smtClean="0"/>
          </a:p>
        </p:txBody>
      </p:sp>
      <p:sp>
        <p:nvSpPr>
          <p:cNvPr id="3" name="Content Placeholder 2"/>
          <p:cNvSpPr>
            <a:spLocks noGrp="1"/>
          </p:cNvSpPr>
          <p:nvPr>
            <p:ph idx="1"/>
          </p:nvPr>
        </p:nvSpPr>
        <p:spPr/>
        <p:txBody>
          <a:bodyPr rtlCol="1">
            <a:normAutofit/>
          </a:bodyPr>
          <a:lstStyle/>
          <a:p>
            <a:pPr algn="ctr" eaLnBrk="1" fontAlgn="auto" hangingPunct="1">
              <a:spcAft>
                <a:spcPts val="0"/>
              </a:spcAft>
              <a:defRPr/>
            </a:pPr>
            <a:r>
              <a:rPr lang="en-US" dirty="0" smtClean="0"/>
              <a:t>HCoV-229e </a:t>
            </a:r>
          </a:p>
          <a:p>
            <a:pPr algn="ctr" eaLnBrk="1" fontAlgn="auto" hangingPunct="1">
              <a:spcAft>
                <a:spcPts val="0"/>
              </a:spcAft>
              <a:defRPr/>
            </a:pPr>
            <a:r>
              <a:rPr lang="en-US" dirty="0" smtClean="0"/>
              <a:t>HCoV-OC43 </a:t>
            </a:r>
          </a:p>
          <a:p>
            <a:pPr algn="ctr" eaLnBrk="1" fontAlgn="auto" hangingPunct="1">
              <a:spcAft>
                <a:spcPts val="0"/>
              </a:spcAft>
              <a:defRPr/>
            </a:pPr>
            <a:r>
              <a:rPr lang="en-US" i="1" dirty="0" smtClean="0">
                <a:solidFill>
                  <a:schemeClr val="accent5">
                    <a:lumMod val="75000"/>
                  </a:schemeClr>
                </a:solidFill>
              </a:rPr>
              <a:t>NL63</a:t>
            </a:r>
            <a:r>
              <a:rPr lang="en-US" dirty="0" smtClean="0"/>
              <a:t>: </a:t>
            </a:r>
            <a:r>
              <a:rPr lang="en-US" sz="2800" dirty="0" smtClean="0"/>
              <a:t>croup</a:t>
            </a:r>
            <a:endParaRPr lang="en-US" dirty="0" smtClean="0"/>
          </a:p>
          <a:p>
            <a:pPr algn="ctr" eaLnBrk="1" fontAlgn="auto" hangingPunct="1">
              <a:spcAft>
                <a:spcPts val="0"/>
              </a:spcAft>
              <a:defRPr/>
            </a:pPr>
            <a:r>
              <a:rPr lang="en-US" dirty="0" smtClean="0"/>
              <a:t>HCoV-HKU1 </a:t>
            </a:r>
          </a:p>
          <a:p>
            <a:pPr algn="ctr" eaLnBrk="1" fontAlgn="auto" hangingPunct="1">
              <a:spcAft>
                <a:spcPts val="0"/>
              </a:spcAft>
              <a:defRPr/>
            </a:pPr>
            <a:r>
              <a:rPr lang="en-US" dirty="0" smtClean="0">
                <a:solidFill>
                  <a:srgbClr val="FF0000"/>
                </a:solidFill>
              </a:rPr>
              <a:t>SARS</a:t>
            </a:r>
          </a:p>
          <a:p>
            <a:pPr algn="ctr" eaLnBrk="1" fontAlgn="auto" hangingPunct="1">
              <a:spcAft>
                <a:spcPts val="0"/>
              </a:spcAft>
              <a:defRPr/>
            </a:pPr>
            <a:r>
              <a:rPr lang="en-US" dirty="0" smtClean="0">
                <a:solidFill>
                  <a:srgbClr val="FF0000"/>
                </a:solidFill>
              </a:rPr>
              <a:t>MERS</a:t>
            </a:r>
          </a:p>
          <a:p>
            <a:pPr algn="ctr" eaLnBrk="1" fontAlgn="auto" hangingPunct="1">
              <a:spcAft>
                <a:spcPts val="0"/>
              </a:spcAft>
              <a:defRPr/>
            </a:pPr>
            <a:r>
              <a:rPr lang="en-US" dirty="0" smtClean="0"/>
              <a:t>…</a:t>
            </a:r>
            <a:endParaRPr lang="fa-IR" dirty="0"/>
          </a:p>
        </p:txBody>
      </p:sp>
      <p:sp>
        <p:nvSpPr>
          <p:cNvPr id="12292" name="AutoShape 2" descr="http://www.expertconsultbook.com/expertconsult/p/bbmapAsset?appID=NGE&amp;isbn=978-0-443-06839-3&amp;eid=4-u1.0-B978-0-443-06839-3..00155-7..f155-002-9780443068393&amp;assetType=full"/>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pPr algn="r" rtl="1"/>
            <a:endParaRPr lang="fa-IR">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5791199"/>
          </a:xfrm>
        </p:spPr>
        <p:txBody>
          <a:bodyPr>
            <a:noAutofit/>
          </a:bodyPr>
          <a:lstStyle/>
          <a:p>
            <a:pPr algn="r" rtl="1">
              <a:lnSpc>
                <a:spcPct val="200000"/>
              </a:lnSpc>
            </a:pPr>
            <a:r>
              <a:rPr lang="fa-IR" sz="1800" b="1" dirty="0" smtClean="0">
                <a:latin typeface="2  Titr"/>
                <a:cs typeface="B Nazanin" panose="00000400000000000000" pitchFamily="2" charset="-78"/>
              </a:rPr>
              <a:t>تهیه 4 </a:t>
            </a:r>
            <a:r>
              <a:rPr lang="fa-IR" sz="1800" b="1" smtClean="0">
                <a:latin typeface="2  Titr"/>
                <a:cs typeface="B Nazanin" panose="00000400000000000000" pitchFamily="2" charset="-78"/>
              </a:rPr>
              <a:t>قطعه بنر </a:t>
            </a:r>
            <a:r>
              <a:rPr lang="fa-IR" sz="1800" b="1" dirty="0" smtClean="0">
                <a:latin typeface="2  Titr"/>
                <a:cs typeface="B Nazanin" panose="00000400000000000000" pitchFamily="2" charset="-78"/>
              </a:rPr>
              <a:t>بزرگ 3*4</a:t>
            </a:r>
            <a:br>
              <a:rPr lang="fa-IR" sz="1800" b="1" dirty="0" smtClean="0">
                <a:latin typeface="2  Titr"/>
                <a:cs typeface="B Nazanin" panose="00000400000000000000" pitchFamily="2" charset="-78"/>
              </a:rPr>
            </a:br>
            <a:r>
              <a:rPr lang="fa-IR" sz="1800" b="1" dirty="0" smtClean="0">
                <a:latin typeface="2  Titr"/>
                <a:cs typeface="B Nazanin" panose="00000400000000000000" pitchFamily="2" charset="-78"/>
              </a:rPr>
              <a:t>تهیه 8 قطعه بنر کوچک </a:t>
            </a:r>
            <a:br>
              <a:rPr lang="fa-IR" sz="1800" b="1" dirty="0" smtClean="0">
                <a:latin typeface="2  Titr"/>
                <a:cs typeface="B Nazanin" panose="00000400000000000000" pitchFamily="2" charset="-78"/>
              </a:rPr>
            </a:br>
            <a:r>
              <a:rPr lang="fa-IR" sz="1800" b="1" dirty="0" smtClean="0">
                <a:latin typeface="2  Titr"/>
                <a:cs typeface="B Nazanin" panose="00000400000000000000" pitchFamily="2" charset="-78"/>
              </a:rPr>
              <a:t>تهیه و چاپ 15000 تراکت اطلاع رسانی مستقبلین و خانواه</a:t>
            </a:r>
            <a:br>
              <a:rPr lang="fa-IR" sz="1800" b="1" dirty="0" smtClean="0">
                <a:latin typeface="2  Titr"/>
                <a:cs typeface="B Nazanin" panose="00000400000000000000" pitchFamily="2" charset="-78"/>
              </a:rPr>
            </a:br>
            <a:r>
              <a:rPr lang="fa-IR" sz="1800" b="1" dirty="0" smtClean="0">
                <a:latin typeface="2  Titr"/>
                <a:cs typeface="B Nazanin" panose="00000400000000000000" pitchFamily="2" charset="-78"/>
              </a:rPr>
              <a:t>تهیه  فرم خود اظهاری 8000 برگ </a:t>
            </a:r>
            <a:br>
              <a:rPr lang="fa-IR" sz="1800" b="1" dirty="0" smtClean="0">
                <a:latin typeface="2  Titr"/>
                <a:cs typeface="B Nazanin" panose="00000400000000000000" pitchFamily="2" charset="-78"/>
              </a:rPr>
            </a:br>
            <a:r>
              <a:rPr lang="fa-IR" sz="1800" b="1" dirty="0" smtClean="0">
                <a:latin typeface="2  Titr"/>
                <a:cs typeface="B Nazanin" panose="00000400000000000000" pitchFamily="2" charset="-78"/>
              </a:rPr>
              <a:t>تهیه و چاپ انواع پمفلت 7000 </a:t>
            </a:r>
            <a:br>
              <a:rPr lang="fa-IR" sz="1800" b="1" dirty="0" smtClean="0">
                <a:latin typeface="2  Titr"/>
                <a:cs typeface="B Nazanin" panose="00000400000000000000" pitchFamily="2" charset="-78"/>
              </a:rPr>
            </a:br>
            <a:r>
              <a:rPr lang="fa-IR" sz="1800" b="1" dirty="0" smtClean="0">
                <a:latin typeface="2  Titr"/>
                <a:cs typeface="B Nazanin" panose="00000400000000000000" pitchFamily="2" charset="-78"/>
              </a:rPr>
              <a:t>دریافت و توزیع 3000 عدد پوستر و پمفلت مرکز مدیریت بیماریها</a:t>
            </a:r>
            <a:br>
              <a:rPr lang="fa-IR" sz="1800" b="1" dirty="0" smtClean="0">
                <a:latin typeface="2  Titr"/>
                <a:cs typeface="B Nazanin" panose="00000400000000000000" pitchFamily="2" charset="-78"/>
              </a:rPr>
            </a:br>
            <a:r>
              <a:rPr lang="fa-IR" sz="1800" b="1" dirty="0" smtClean="0">
                <a:latin typeface="2  Titr"/>
                <a:cs typeface="B Nazanin" panose="00000400000000000000" pitchFamily="2" charset="-78"/>
              </a:rPr>
              <a:t>تهیه و تحویل 40 عدد کیت حفاظت فردی و 200 عدد ماسک </a:t>
            </a:r>
            <a:r>
              <a:rPr lang="en-US" sz="1800" b="1" dirty="0" smtClean="0">
                <a:latin typeface="2  Titr"/>
                <a:cs typeface="B Nazanin" panose="00000400000000000000" pitchFamily="2" charset="-78"/>
              </a:rPr>
              <a:t>N95</a:t>
            </a:r>
            <a:r>
              <a:rPr lang="fa-IR" sz="1800" b="1" dirty="0" smtClean="0">
                <a:latin typeface="2  Titr"/>
                <a:cs typeface="B Nazanin" panose="00000400000000000000" pitchFamily="2" charset="-78"/>
              </a:rPr>
              <a:t> </a:t>
            </a:r>
            <a:br>
              <a:rPr lang="fa-IR" sz="1800" b="1" dirty="0" smtClean="0">
                <a:latin typeface="2  Titr"/>
                <a:cs typeface="B Nazanin" panose="00000400000000000000" pitchFamily="2" charset="-78"/>
              </a:rPr>
            </a:br>
            <a:endParaRPr lang="fa-IR" sz="1800" b="1" dirty="0">
              <a:latin typeface="2  Titr"/>
              <a:cs typeface="B Nazanin" panose="00000400000000000000" pitchFamily="2" charset="-78"/>
            </a:endParaRPr>
          </a:p>
        </p:txBody>
      </p:sp>
    </p:spTree>
    <p:extLst>
      <p:ext uri="{BB962C8B-B14F-4D97-AF65-F5344CB8AC3E}">
        <p14:creationId xmlns:p14="http://schemas.microsoft.com/office/powerpoint/2010/main" val="88053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fa-IR" smtClean="0">
                <a:cs typeface="B Mitra" pitchFamily="2" charset="-78"/>
              </a:rPr>
              <a:t>توصيه هاي بهداشتي به مسافران و زائرين</a:t>
            </a:r>
          </a:p>
        </p:txBody>
      </p:sp>
      <p:pic>
        <p:nvPicPr>
          <p:cNvPr id="40963" name="Content Placeholder 3" descr="emotive_view_73c9e0f90926f59791f832b6b7290244.png"/>
          <p:cNvPicPr>
            <a:picLocks noGrp="1" noChangeAspect="1"/>
          </p:cNvPicPr>
          <p:nvPr>
            <p:ph idx="1"/>
          </p:nvPr>
        </p:nvPicPr>
        <p:blipFill>
          <a:blip r:embed="rId2"/>
          <a:srcRect/>
          <a:stretch>
            <a:fillRect/>
          </a:stretch>
        </p:blipFill>
        <p:spPr>
          <a:xfrm>
            <a:off x="2362200" y="1866900"/>
            <a:ext cx="1714500" cy="1714500"/>
          </a:xfrm>
        </p:spPr>
      </p:pic>
      <p:pic>
        <p:nvPicPr>
          <p:cNvPr id="40964" name="Picture 4" descr="emotive_view_70fe05a0abaeda535a410f039f4cb627.png"/>
          <p:cNvPicPr>
            <a:picLocks noChangeAspect="1"/>
          </p:cNvPicPr>
          <p:nvPr/>
        </p:nvPicPr>
        <p:blipFill>
          <a:blip r:embed="rId3"/>
          <a:srcRect/>
          <a:stretch>
            <a:fillRect/>
          </a:stretch>
        </p:blipFill>
        <p:spPr bwMode="auto">
          <a:xfrm>
            <a:off x="4724400" y="1943100"/>
            <a:ext cx="1714500" cy="1714500"/>
          </a:xfrm>
          <a:prstGeom prst="rect">
            <a:avLst/>
          </a:prstGeom>
          <a:noFill/>
          <a:ln w="9525">
            <a:noFill/>
            <a:miter lim="800000"/>
            <a:headEnd/>
            <a:tailEnd/>
          </a:ln>
        </p:spPr>
      </p:pic>
      <p:pic>
        <p:nvPicPr>
          <p:cNvPr id="6" name="Picture 5" descr="surgical-mask-flu-pub.jpg"/>
          <p:cNvPicPr>
            <a:picLocks noChangeAspect="1"/>
          </p:cNvPicPr>
          <p:nvPr/>
        </p:nvPicPr>
        <p:blipFill>
          <a:blip r:embed="rId4" cstate="print"/>
          <a:stretch>
            <a:fillRect/>
          </a:stretch>
        </p:blipFill>
        <p:spPr>
          <a:xfrm>
            <a:off x="521482" y="1905000"/>
            <a:ext cx="1558910" cy="1644650"/>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66" name="Picture 6" descr="210.gif"/>
          <p:cNvPicPr>
            <a:picLocks noChangeAspect="1"/>
          </p:cNvPicPr>
          <p:nvPr/>
        </p:nvPicPr>
        <p:blipFill>
          <a:blip r:embed="rId5"/>
          <a:srcRect/>
          <a:stretch>
            <a:fillRect/>
          </a:stretch>
        </p:blipFill>
        <p:spPr bwMode="auto">
          <a:xfrm>
            <a:off x="6781800" y="1981200"/>
            <a:ext cx="1447800" cy="1447800"/>
          </a:xfrm>
          <a:prstGeom prst="rect">
            <a:avLst/>
          </a:prstGeom>
          <a:noFill/>
          <a:ln w="9525">
            <a:noFill/>
            <a:miter lim="800000"/>
            <a:headEnd/>
            <a:tailEnd/>
          </a:ln>
        </p:spPr>
      </p:pic>
      <p:pic>
        <p:nvPicPr>
          <p:cNvPr id="40967" name="Picture 7" descr="Blog - Handwashing 2.jpg"/>
          <p:cNvPicPr>
            <a:picLocks noChangeAspect="1"/>
          </p:cNvPicPr>
          <p:nvPr/>
        </p:nvPicPr>
        <p:blipFill>
          <a:blip r:embed="rId6"/>
          <a:srcRect/>
          <a:stretch>
            <a:fillRect/>
          </a:stretch>
        </p:blipFill>
        <p:spPr bwMode="auto">
          <a:xfrm>
            <a:off x="533400" y="3733800"/>
            <a:ext cx="4514850" cy="2876550"/>
          </a:xfrm>
          <a:prstGeom prst="rect">
            <a:avLst/>
          </a:prstGeom>
          <a:noFill/>
          <a:ln w="9525">
            <a:noFill/>
            <a:miter lim="800000"/>
            <a:headEnd/>
            <a:tailEnd/>
          </a:ln>
        </p:spPr>
      </p:pic>
      <p:pic>
        <p:nvPicPr>
          <p:cNvPr id="40968" name="Picture 8" descr="Handwashing-3.jpg"/>
          <p:cNvPicPr>
            <a:picLocks noChangeAspect="1"/>
          </p:cNvPicPr>
          <p:nvPr/>
        </p:nvPicPr>
        <p:blipFill>
          <a:blip r:embed="rId7"/>
          <a:srcRect/>
          <a:stretch>
            <a:fillRect/>
          </a:stretch>
        </p:blipFill>
        <p:spPr bwMode="auto">
          <a:xfrm>
            <a:off x="5181600" y="3733800"/>
            <a:ext cx="3733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K:\كوروناويروس\poor-washing-technique-labelled.jpg"/>
          <p:cNvPicPr>
            <a:picLocks noChangeAspect="1" noChangeArrowheads="1"/>
          </p:cNvPicPr>
          <p:nvPr/>
        </p:nvPicPr>
        <p:blipFill>
          <a:blip r:embed="rId2"/>
          <a:srcRect/>
          <a:stretch>
            <a:fillRect/>
          </a:stretch>
        </p:blipFill>
        <p:spPr bwMode="auto">
          <a:xfrm>
            <a:off x="395288" y="3573463"/>
            <a:ext cx="4465637" cy="3284537"/>
          </a:xfrm>
          <a:prstGeom prst="rect">
            <a:avLst/>
          </a:prstGeom>
          <a:noFill/>
          <a:ln w="9525">
            <a:noFill/>
            <a:miter lim="800000"/>
            <a:headEnd/>
            <a:tailEnd/>
          </a:ln>
        </p:spPr>
      </p:pic>
      <p:sp>
        <p:nvSpPr>
          <p:cNvPr id="41987" name="Title 1"/>
          <p:cNvSpPr>
            <a:spLocks noGrp="1"/>
          </p:cNvSpPr>
          <p:nvPr>
            <p:ph type="title"/>
          </p:nvPr>
        </p:nvSpPr>
        <p:spPr>
          <a:xfrm>
            <a:off x="4427538" y="274638"/>
            <a:ext cx="4259262" cy="1143000"/>
          </a:xfrm>
        </p:spPr>
        <p:txBody>
          <a:bodyPr/>
          <a:lstStyle/>
          <a:p>
            <a:pPr eaLnBrk="1" hangingPunct="1"/>
            <a:r>
              <a:rPr lang="fa-IR" smtClean="0">
                <a:solidFill>
                  <a:srgbClr val="0070C0"/>
                </a:solidFill>
                <a:cs typeface="B Titr" pitchFamily="2" charset="-78"/>
              </a:rPr>
              <a:t>اقدامات بهداشتي</a:t>
            </a:r>
          </a:p>
        </p:txBody>
      </p:sp>
      <p:sp>
        <p:nvSpPr>
          <p:cNvPr id="3" name="Slide Number Placeholder 2"/>
          <p:cNvSpPr>
            <a:spLocks noGrp="1"/>
          </p:cNvSpPr>
          <p:nvPr>
            <p:ph type="sldNum" sz="quarter" idx="12"/>
          </p:nvPr>
        </p:nvSpPr>
        <p:spPr/>
        <p:txBody>
          <a:bodyPr/>
          <a:lstStyle/>
          <a:p>
            <a:pPr>
              <a:defRPr/>
            </a:pPr>
            <a:fld id="{7842E63F-5068-4881-99A1-9342A81A6DF6}" type="slidenum">
              <a:rPr lang="fa-IR"/>
              <a:pPr>
                <a:defRPr/>
              </a:pPr>
              <a:t>22</a:t>
            </a:fld>
            <a:endParaRPr lang="fa-IR"/>
          </a:p>
        </p:txBody>
      </p:sp>
      <p:pic>
        <p:nvPicPr>
          <p:cNvPr id="41989" name="Picture 2" descr="K:\كوروناويروس\tumblr_inline_mi9n3k96lH1rxy8x6.jpg"/>
          <p:cNvPicPr>
            <a:picLocks noChangeAspect="1" noChangeArrowheads="1"/>
          </p:cNvPicPr>
          <p:nvPr/>
        </p:nvPicPr>
        <p:blipFill>
          <a:blip r:embed="rId3"/>
          <a:srcRect/>
          <a:stretch>
            <a:fillRect/>
          </a:stretch>
        </p:blipFill>
        <p:spPr bwMode="auto">
          <a:xfrm>
            <a:off x="0" y="0"/>
            <a:ext cx="2251075" cy="3500438"/>
          </a:xfrm>
          <a:prstGeom prst="rect">
            <a:avLst/>
          </a:prstGeom>
          <a:noFill/>
          <a:ln w="9525">
            <a:noFill/>
            <a:miter lim="800000"/>
            <a:headEnd/>
            <a:tailEnd/>
          </a:ln>
        </p:spPr>
      </p:pic>
      <p:pic>
        <p:nvPicPr>
          <p:cNvPr id="3075" name="Picture 3" descr="K:\كوروناويروس\چشم.jpg"/>
          <p:cNvPicPr>
            <a:picLocks noChangeAspect="1" noChangeArrowheads="1"/>
          </p:cNvPicPr>
          <p:nvPr/>
        </p:nvPicPr>
        <p:blipFill>
          <a:blip r:embed="rId4" cstate="print"/>
          <a:srcRect/>
          <a:stretch>
            <a:fillRect/>
          </a:stretch>
        </p:blipFill>
        <p:spPr bwMode="auto">
          <a:xfrm>
            <a:off x="7236296" y="4869160"/>
            <a:ext cx="1714500" cy="1333500"/>
          </a:xfrm>
          <a:prstGeom prst="roundRect">
            <a:avLst/>
          </a:prstGeom>
          <a:noFill/>
        </p:spPr>
      </p:pic>
      <p:pic>
        <p:nvPicPr>
          <p:cNvPr id="41991" name="Picture 4" descr="K:\كوروناويروس\image001.jpg"/>
          <p:cNvPicPr>
            <a:picLocks noChangeAspect="1" noChangeArrowheads="1"/>
          </p:cNvPicPr>
          <p:nvPr/>
        </p:nvPicPr>
        <p:blipFill>
          <a:blip r:embed="rId5"/>
          <a:srcRect l="9219" t="10049" r="9221" b="10049"/>
          <a:stretch>
            <a:fillRect/>
          </a:stretch>
        </p:blipFill>
        <p:spPr bwMode="auto">
          <a:xfrm>
            <a:off x="7308850" y="3141663"/>
            <a:ext cx="1655763" cy="1655762"/>
          </a:xfrm>
          <a:prstGeom prst="rect">
            <a:avLst/>
          </a:prstGeom>
          <a:noFill/>
          <a:ln w="9525">
            <a:noFill/>
            <a:miter lim="800000"/>
            <a:headEnd/>
            <a:tailEnd/>
          </a:ln>
        </p:spPr>
      </p:pic>
      <p:pic>
        <p:nvPicPr>
          <p:cNvPr id="41992" name="Picture 5" descr="K:\كوروناويروس\image008.jpg"/>
          <p:cNvPicPr>
            <a:picLocks noChangeAspect="1" noChangeArrowheads="1"/>
          </p:cNvPicPr>
          <p:nvPr/>
        </p:nvPicPr>
        <p:blipFill>
          <a:blip r:embed="rId6"/>
          <a:srcRect l="6322" t="9886" r="6322" b="9886"/>
          <a:stretch>
            <a:fillRect/>
          </a:stretch>
        </p:blipFill>
        <p:spPr bwMode="auto">
          <a:xfrm>
            <a:off x="2700338" y="1844675"/>
            <a:ext cx="1655762" cy="1655763"/>
          </a:xfrm>
          <a:prstGeom prst="rect">
            <a:avLst/>
          </a:prstGeom>
          <a:noFill/>
          <a:ln w="9525">
            <a:noFill/>
            <a:miter lim="800000"/>
            <a:headEnd/>
            <a:tailEnd/>
          </a:ln>
        </p:spPr>
      </p:pic>
      <p:pic>
        <p:nvPicPr>
          <p:cNvPr id="3079" name="Picture 7" descr="K:\كوروناويروس\چشم 2.jpg"/>
          <p:cNvPicPr>
            <a:picLocks noChangeAspect="1" noChangeArrowheads="1"/>
          </p:cNvPicPr>
          <p:nvPr/>
        </p:nvPicPr>
        <p:blipFill>
          <a:blip r:embed="rId7" cstate="print"/>
          <a:srcRect/>
          <a:stretch>
            <a:fillRect/>
          </a:stretch>
        </p:blipFill>
        <p:spPr bwMode="auto">
          <a:xfrm>
            <a:off x="7092280" y="1628800"/>
            <a:ext cx="1800200" cy="1200133"/>
          </a:xfrm>
          <a:prstGeom prst="roundRect">
            <a:avLst/>
          </a:prstGeom>
          <a:noFill/>
        </p:spPr>
      </p:pic>
      <p:pic>
        <p:nvPicPr>
          <p:cNvPr id="41994" name="Picture 8" descr="K:\كوروناويروس\surgical-mask-flu-pub.jpg"/>
          <p:cNvPicPr>
            <a:picLocks noChangeAspect="1" noChangeArrowheads="1"/>
          </p:cNvPicPr>
          <p:nvPr/>
        </p:nvPicPr>
        <p:blipFill>
          <a:blip r:embed="rId8"/>
          <a:srcRect/>
          <a:stretch>
            <a:fillRect/>
          </a:stretch>
        </p:blipFill>
        <p:spPr bwMode="auto">
          <a:xfrm>
            <a:off x="2771775" y="188913"/>
            <a:ext cx="1476375" cy="1555750"/>
          </a:xfrm>
          <a:prstGeom prst="rect">
            <a:avLst/>
          </a:prstGeom>
          <a:noFill/>
          <a:ln w="9525">
            <a:noFill/>
            <a:miter lim="800000"/>
            <a:headEnd/>
            <a:tailEnd/>
          </a:ln>
        </p:spPr>
      </p:pic>
      <p:sp>
        <p:nvSpPr>
          <p:cNvPr id="12" name="Left Brace 11"/>
          <p:cNvSpPr/>
          <p:nvPr/>
        </p:nvSpPr>
        <p:spPr>
          <a:xfrm>
            <a:off x="6372225" y="1628775"/>
            <a:ext cx="576263" cy="4679950"/>
          </a:xfrm>
          <a:prstGeom prst="leftBrace">
            <a:avLst/>
          </a:prstGeom>
        </p:spPr>
        <p:style>
          <a:lnRef idx="3">
            <a:schemeClr val="dk1"/>
          </a:lnRef>
          <a:fillRef idx="0">
            <a:schemeClr val="dk1"/>
          </a:fillRef>
          <a:effectRef idx="2">
            <a:schemeClr val="dk1"/>
          </a:effectRef>
          <a:fontRef idx="minor">
            <a:schemeClr val="tx1"/>
          </a:fontRef>
        </p:style>
        <p:txBody>
          <a:bodyPr rtlCol="1" anchor="ctr"/>
          <a:lstStyle/>
          <a:p>
            <a:pPr algn="ctr" rtl="1" fontAlgn="auto">
              <a:spcBef>
                <a:spcPts val="0"/>
              </a:spcBef>
              <a:spcAft>
                <a:spcPts val="0"/>
              </a:spcAft>
              <a:defRPr/>
            </a:pPr>
            <a:endParaRPr lang="fa-IR"/>
          </a:p>
        </p:txBody>
      </p:sp>
      <p:sp>
        <p:nvSpPr>
          <p:cNvPr id="13" name="TextBox 12"/>
          <p:cNvSpPr txBox="1"/>
          <p:nvPr/>
        </p:nvSpPr>
        <p:spPr>
          <a:xfrm>
            <a:off x="5868144" y="1412776"/>
            <a:ext cx="510778" cy="5229200"/>
          </a:xfrm>
          <a:prstGeom prst="roundRect">
            <a:avLst/>
          </a:prstGeom>
        </p:spPr>
        <p:style>
          <a:lnRef idx="2">
            <a:schemeClr val="dk1"/>
          </a:lnRef>
          <a:fillRef idx="1">
            <a:schemeClr val="lt1"/>
          </a:fillRef>
          <a:effectRef idx="0">
            <a:schemeClr val="dk1"/>
          </a:effectRef>
          <a:fontRef idx="minor">
            <a:schemeClr val="dk1"/>
          </a:fontRef>
        </p:style>
        <p:txBody>
          <a:bodyPr vert="vert270" rtlCol="1">
            <a:spAutoFit/>
          </a:bodyPr>
          <a:lstStyle/>
          <a:p>
            <a:pPr algn="r" rtl="1" fontAlgn="auto">
              <a:spcBef>
                <a:spcPts val="0"/>
              </a:spcBef>
              <a:spcAft>
                <a:spcPts val="0"/>
              </a:spcAft>
              <a:defRPr/>
            </a:pPr>
            <a:r>
              <a:rPr lang="fa-IR" b="1" dirty="0">
                <a:latin typeface="F_Mitra" pitchFamily="2" charset="2"/>
                <a:cs typeface="B Mitra" pitchFamily="2" charset="-78"/>
              </a:rPr>
              <a:t>اقدامات غيربهداشتي كه ممكن است باعث انتقال ببماري گردد</a:t>
            </a:r>
          </a:p>
        </p:txBody>
      </p:sp>
      <p:pic>
        <p:nvPicPr>
          <p:cNvPr id="41997" name="Picture 13" descr="معاونت بهداشت.jpg"/>
          <p:cNvPicPr>
            <a:picLocks noChangeAspect="1"/>
          </p:cNvPicPr>
          <p:nvPr/>
        </p:nvPicPr>
        <p:blipFill>
          <a:blip r:embed="rId9"/>
          <a:srcRect/>
          <a:stretch>
            <a:fillRect/>
          </a:stretch>
        </p:blipFill>
        <p:spPr bwMode="auto">
          <a:xfrm>
            <a:off x="8604250" y="6218238"/>
            <a:ext cx="539750" cy="639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133600"/>
            <a:ext cx="7772400" cy="1470025"/>
          </a:xfrm>
        </p:spPr>
        <p:txBody>
          <a:bodyPr>
            <a:normAutofit/>
          </a:bodyPr>
          <a:lstStyle/>
          <a:p>
            <a:r>
              <a:rPr lang="fa-IR" sz="3200" dirty="0" smtClean="0">
                <a:cs typeface="B Titr" pitchFamily="2" charset="-78"/>
              </a:rPr>
              <a:t>انتظارات از ادارات در مورد پیشگیری از بیماریهای واگیر خصوصاً کرونا ویروس در زمان ورود حجاج</a:t>
            </a:r>
            <a:endParaRPr lang="fa-IR" sz="3200" dirty="0">
              <a:cs typeface="B Titr" pitchFamily="2" charset="-78"/>
            </a:endParaRPr>
          </a:p>
        </p:txBody>
      </p:sp>
    </p:spTree>
    <p:extLst>
      <p:ext uri="{BB962C8B-B14F-4D97-AF65-F5344CB8AC3E}">
        <p14:creationId xmlns:p14="http://schemas.microsoft.com/office/powerpoint/2010/main" val="680054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itchFamily="2" charset="-78"/>
              </a:rPr>
              <a:t>مدیریت فرودگاه شهید مدنی تبریز</a:t>
            </a:r>
            <a:endParaRPr lang="fa-IR" dirty="0">
              <a:cs typeface="B Titr" pitchFamily="2" charset="-78"/>
            </a:endParaRPr>
          </a:p>
        </p:txBody>
      </p:sp>
      <p:sp>
        <p:nvSpPr>
          <p:cNvPr id="3" name="Content Placeholder 2"/>
          <p:cNvSpPr>
            <a:spLocks noGrp="1"/>
          </p:cNvSpPr>
          <p:nvPr>
            <p:ph idx="1"/>
          </p:nvPr>
        </p:nvSpPr>
        <p:spPr/>
        <p:txBody>
          <a:bodyPr>
            <a:normAutofit/>
          </a:bodyPr>
          <a:lstStyle/>
          <a:p>
            <a:pPr lvl="0" algn="justLow" rtl="1"/>
            <a:r>
              <a:rPr lang="fa-IR" sz="2800" b="1" dirty="0" smtClean="0">
                <a:cs typeface="B Traffic" pitchFamily="2" charset="-78"/>
              </a:rPr>
              <a:t>تشکیل کمیته سلامت حجاج با شرکت ارگانهای ذیربط( حراست فرودگاه ، نیروی انتظامی و سپاه پاسداران مستقر در فرودگاه، حج و زیارت ، اورژانس ، مرکز بهداشت تبریز و ....) در اسرع وقت ( قبل از ورود حجاج ) با محوریت مدیریت فرودگاه </a:t>
            </a:r>
          </a:p>
          <a:p>
            <a:pPr lvl="0" algn="justLow" rtl="1"/>
            <a:r>
              <a:rPr lang="fa-IR" sz="2800" b="1" dirty="0" smtClean="0">
                <a:cs typeface="B Traffic" pitchFamily="2" charset="-78"/>
              </a:rPr>
              <a:t> فراهم نمودن امکان پخش پیام </a:t>
            </a:r>
            <a:r>
              <a:rPr lang="fa-IR" sz="2800" b="1" dirty="0">
                <a:cs typeface="B Traffic" pitchFamily="2" charset="-78"/>
              </a:rPr>
              <a:t>های بهداشتی از </a:t>
            </a:r>
            <a:r>
              <a:rPr lang="fa-IR" sz="2800" b="1" dirty="0" smtClean="0">
                <a:cs typeface="B Traffic" pitchFamily="2" charset="-78"/>
              </a:rPr>
              <a:t>کلیه مانیتورهای سالن حجاج</a:t>
            </a:r>
            <a:endParaRPr lang="fa-IR" sz="2800" b="1" dirty="0">
              <a:cs typeface="B Traffic" pitchFamily="2" charset="-78"/>
            </a:endParaRPr>
          </a:p>
          <a:p>
            <a:pPr lvl="0" algn="justLow" rtl="1"/>
            <a:r>
              <a:rPr lang="fa-IR" sz="2800" b="1" dirty="0" smtClean="0">
                <a:cs typeface="B Traffic" pitchFamily="2" charset="-78"/>
              </a:rPr>
              <a:t>اختصاص گیتهای کنترل و مراقبت بهداشتی زائرین قبل از </a:t>
            </a:r>
            <a:r>
              <a:rPr lang="fa-IR" sz="2800" b="1" dirty="0">
                <a:cs typeface="B Traffic" pitchFamily="2" charset="-78"/>
              </a:rPr>
              <a:t>گیت کنترل پاسپورت</a:t>
            </a:r>
            <a:endParaRPr lang="en-US" sz="2800" dirty="0">
              <a:cs typeface="B Traffic" pitchFamily="2" charset="-78"/>
            </a:endParaRPr>
          </a:p>
        </p:txBody>
      </p:sp>
    </p:spTree>
    <p:extLst>
      <p:ext uri="{BB962C8B-B14F-4D97-AF65-F5344CB8AC3E}">
        <p14:creationId xmlns:p14="http://schemas.microsoft.com/office/powerpoint/2010/main" val="367348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Low" rtl="1"/>
            <a:r>
              <a:rPr lang="fa-IR" sz="2800" b="1" dirty="0">
                <a:cs typeface="B Traffic" pitchFamily="2" charset="-78"/>
              </a:rPr>
              <a:t>فراهم نمودن امکان پخش پیام های بهداشتی در رابطه با آموزش خانواده </a:t>
            </a:r>
            <a:r>
              <a:rPr lang="fa-IR" sz="2800" b="1" dirty="0" smtClean="0">
                <a:cs typeface="B Traffic" pitchFamily="2" charset="-78"/>
              </a:rPr>
              <a:t>های مسقبلین حجاج در </a:t>
            </a:r>
            <a:r>
              <a:rPr lang="fa-IR" sz="2800" b="1" dirty="0">
                <a:cs typeface="B Traffic" pitchFamily="2" charset="-78"/>
              </a:rPr>
              <a:t>خصوص روش های پیشگیری از </a:t>
            </a:r>
            <a:r>
              <a:rPr lang="fa-IR" sz="2800" b="1" dirty="0" smtClean="0">
                <a:cs typeface="B Traffic" pitchFamily="2" charset="-78"/>
              </a:rPr>
              <a:t>بیماری کرونا ویروس مرس و </a:t>
            </a:r>
            <a:r>
              <a:rPr lang="fa-IR" sz="2800" b="1" dirty="0">
                <a:cs typeface="B Traffic" pitchFamily="2" charset="-78"/>
              </a:rPr>
              <a:t>نحوه برخورد با آن از برنامه های مختلف </a:t>
            </a:r>
            <a:r>
              <a:rPr lang="fa-IR" sz="2800" b="1" u="sng" dirty="0">
                <a:cs typeface="B Traffic" pitchFamily="2" charset="-78"/>
              </a:rPr>
              <a:t>صدا و سیمای </a:t>
            </a:r>
            <a:r>
              <a:rPr lang="fa-IR" sz="2800" b="1" dirty="0" smtClean="0">
                <a:cs typeface="B Traffic" pitchFamily="2" charset="-78"/>
              </a:rPr>
              <a:t>استان</a:t>
            </a:r>
          </a:p>
          <a:p>
            <a:pPr lvl="0" algn="justLow" rtl="1"/>
            <a:r>
              <a:rPr lang="fa-IR" sz="2800" b="1" dirty="0" smtClean="0">
                <a:cs typeface="B Traffic" pitchFamily="2" charset="-78"/>
              </a:rPr>
              <a:t>انجام مصاحبه های خبری و  تهیه گزارش از حجاج و مستقبلین در مورد اهمیت بیماری کرونا ویروس </a:t>
            </a:r>
            <a:r>
              <a:rPr lang="en-US" sz="2800" b="1" dirty="0">
                <a:cs typeface="B Traffic" pitchFamily="2" charset="-78"/>
              </a:rPr>
              <a:t>MERS</a:t>
            </a:r>
            <a:r>
              <a:rPr lang="fa-IR" sz="2800" b="1" dirty="0">
                <a:cs typeface="B Traffic" pitchFamily="2" charset="-78"/>
              </a:rPr>
              <a:t> و </a:t>
            </a:r>
            <a:r>
              <a:rPr lang="fa-IR" sz="2800" b="1" dirty="0" smtClean="0">
                <a:cs typeface="B Traffic" pitchFamily="2" charset="-78"/>
              </a:rPr>
              <a:t>نحوه رعایت مسائل بهداشتی</a:t>
            </a:r>
          </a:p>
          <a:p>
            <a:pPr lvl="0" algn="justLow" rtl="1"/>
            <a:r>
              <a:rPr lang="fa-IR" sz="2800" b="1" dirty="0" smtClean="0">
                <a:cs typeface="B Traffic" pitchFamily="2" charset="-78"/>
              </a:rPr>
              <a:t>مصاحبه با کارشناسان مرتبط با  بیماری کرونا ویروس </a:t>
            </a:r>
            <a:r>
              <a:rPr lang="en-US" sz="2800" b="1" dirty="0" smtClean="0">
                <a:cs typeface="B Traffic" pitchFamily="2" charset="-78"/>
              </a:rPr>
              <a:t>MERS</a:t>
            </a:r>
            <a:r>
              <a:rPr lang="fa-IR" sz="2800" b="1" dirty="0" smtClean="0">
                <a:cs typeface="B Traffic" pitchFamily="2" charset="-78"/>
              </a:rPr>
              <a:t> </a:t>
            </a:r>
            <a:endParaRPr lang="en-US" sz="2800" dirty="0">
              <a:cs typeface="B Traffic" pitchFamily="2" charset="-78"/>
            </a:endParaRPr>
          </a:p>
          <a:p>
            <a:pPr algn="justLow" rtl="1"/>
            <a:endParaRPr lang="fa-IR" sz="2800" dirty="0">
              <a:cs typeface="B Traffic" pitchFamily="2" charset="-78"/>
            </a:endParaRPr>
          </a:p>
        </p:txBody>
      </p:sp>
      <p:sp>
        <p:nvSpPr>
          <p:cNvPr id="4" name="Title 1"/>
          <p:cNvSpPr>
            <a:spLocks noGrp="1"/>
          </p:cNvSpPr>
          <p:nvPr>
            <p:ph type="title"/>
          </p:nvPr>
        </p:nvSpPr>
        <p:spPr>
          <a:xfrm>
            <a:off x="457200" y="274638"/>
            <a:ext cx="8229600" cy="1143000"/>
          </a:xfrm>
        </p:spPr>
        <p:txBody>
          <a:bodyPr/>
          <a:lstStyle/>
          <a:p>
            <a:pPr lvl="0"/>
            <a:r>
              <a:rPr lang="fa-IR" dirty="0">
                <a:cs typeface="B Titr" pitchFamily="2" charset="-78"/>
              </a:rPr>
              <a:t>صدا و سیمای استان</a:t>
            </a:r>
            <a:endParaRPr lang="en-US" dirty="0">
              <a:cs typeface="B Titr" pitchFamily="2" charset="-78"/>
            </a:endParaRPr>
          </a:p>
        </p:txBody>
      </p:sp>
    </p:spTree>
    <p:extLst>
      <p:ext uri="{BB962C8B-B14F-4D97-AF65-F5344CB8AC3E}">
        <p14:creationId xmlns:p14="http://schemas.microsoft.com/office/powerpoint/2010/main" val="3664290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r" rtl="1"/>
            <a:r>
              <a:rPr lang="fa-IR" sz="2800" b="1" dirty="0">
                <a:cs typeface="B Traffic" pitchFamily="2" charset="-78"/>
              </a:rPr>
              <a:t>فراهم نمودن امکان آموزش نیروهای انتظامی، سربازان با روش های پیشگیری از بیماریهای واگیر و نحوه برخورد با آن</a:t>
            </a:r>
            <a:endParaRPr lang="en-US" sz="2800" dirty="0">
              <a:cs typeface="B Traffic" pitchFamily="2" charset="-78"/>
            </a:endParaRPr>
          </a:p>
          <a:p>
            <a:pPr algn="r" rtl="1"/>
            <a:r>
              <a:rPr lang="fa-IR" sz="2800" b="1" dirty="0" smtClean="0">
                <a:cs typeface="B Traffic" pitchFamily="2" charset="-78"/>
              </a:rPr>
              <a:t>گزارش موارد مشکوک به بیماری تنفسی توسط </a:t>
            </a:r>
            <a:r>
              <a:rPr lang="fa-IR" sz="2800" b="1" dirty="0">
                <a:cs typeface="B Traffic" pitchFamily="2" charset="-78"/>
              </a:rPr>
              <a:t>پرسنل نیروی انتظامی مستقر </a:t>
            </a:r>
            <a:r>
              <a:rPr lang="fa-IR" sz="2800" b="1" dirty="0" smtClean="0">
                <a:cs typeface="B Traffic" pitchFamily="2" charset="-78"/>
              </a:rPr>
              <a:t>درفرودگاه تبریز </a:t>
            </a:r>
            <a:r>
              <a:rPr lang="fa-IR" sz="2800" b="1" dirty="0">
                <a:cs typeface="B Traffic" pitchFamily="2" charset="-78"/>
              </a:rPr>
              <a:t>با پایگاه مراقبت </a:t>
            </a:r>
            <a:r>
              <a:rPr lang="fa-IR" sz="2800" b="1" dirty="0" smtClean="0">
                <a:cs typeface="B Traffic" pitchFamily="2" charset="-78"/>
              </a:rPr>
              <a:t>بهداشتی</a:t>
            </a:r>
            <a:endParaRPr lang="fa-IR" sz="2800" dirty="0">
              <a:cs typeface="B Traffic" pitchFamily="2" charset="-78"/>
            </a:endParaRPr>
          </a:p>
        </p:txBody>
      </p:sp>
      <p:sp>
        <p:nvSpPr>
          <p:cNvPr id="4" name="Title 1"/>
          <p:cNvSpPr>
            <a:spLocks noGrp="1"/>
          </p:cNvSpPr>
          <p:nvPr>
            <p:ph type="title"/>
          </p:nvPr>
        </p:nvSpPr>
        <p:spPr>
          <a:xfrm>
            <a:off x="457200" y="274638"/>
            <a:ext cx="8229600" cy="1143000"/>
          </a:xfrm>
        </p:spPr>
        <p:txBody>
          <a:bodyPr/>
          <a:lstStyle/>
          <a:p>
            <a:pPr lvl="0"/>
            <a:r>
              <a:rPr lang="fa-IR" dirty="0">
                <a:cs typeface="B Titr" pitchFamily="2" charset="-78"/>
              </a:rPr>
              <a:t>نیروی انتظامی</a:t>
            </a:r>
            <a:endParaRPr lang="en-US" dirty="0">
              <a:cs typeface="B Titr" pitchFamily="2" charset="-78"/>
            </a:endParaRPr>
          </a:p>
        </p:txBody>
      </p:sp>
    </p:spTree>
    <p:extLst>
      <p:ext uri="{BB962C8B-B14F-4D97-AF65-F5344CB8AC3E}">
        <p14:creationId xmlns:p14="http://schemas.microsoft.com/office/powerpoint/2010/main" val="1208281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سایر ادارات</a:t>
            </a:r>
            <a:endParaRPr lang="fa-IR"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b="1" dirty="0" smtClean="0">
                <a:cs typeface="B Traffic" panose="00000400000000000000" pitchFamily="2" charset="-78"/>
              </a:rPr>
              <a:t>ایجاد امکان استفاده از مرخصی استعلاجی برای کارکنان دارای علائم بیماریهای تنفسی ( تب ، سرفه و... ) در صورت وقوع اپیدمی بیماری </a:t>
            </a:r>
            <a:r>
              <a:rPr lang="en-US" sz="2800" b="1" dirty="0">
                <a:cs typeface="B Traffic" panose="00000400000000000000" pitchFamily="2" charset="-78"/>
              </a:rPr>
              <a:t>MERS</a:t>
            </a:r>
            <a:r>
              <a:rPr lang="fa-IR" sz="2800" b="1" dirty="0">
                <a:cs typeface="B Traffic" panose="00000400000000000000" pitchFamily="2" charset="-78"/>
              </a:rPr>
              <a:t> </a:t>
            </a:r>
            <a:endParaRPr lang="fa-IR" sz="2800" b="1" dirty="0" smtClean="0">
              <a:cs typeface="B Traffic" panose="00000400000000000000" pitchFamily="2" charset="-78"/>
            </a:endParaRPr>
          </a:p>
          <a:p>
            <a:pPr algn="just" rtl="1">
              <a:lnSpc>
                <a:spcPct val="150000"/>
              </a:lnSpc>
            </a:pPr>
            <a:r>
              <a:rPr lang="fa-IR" sz="2800" b="1" dirty="0" smtClean="0">
                <a:cs typeface="B Traffic" panose="00000400000000000000" pitchFamily="2" charset="-78"/>
              </a:rPr>
              <a:t>تاکید بر رعایت بهداشت فردی و تنفسی در بین کارکنان  ادارات و سازمانها  </a:t>
            </a:r>
            <a:endParaRPr lang="fa-IR" sz="2800" b="1" dirty="0">
              <a:cs typeface="B Traffic" panose="00000400000000000000" pitchFamily="2" charset="-78"/>
            </a:endParaRPr>
          </a:p>
        </p:txBody>
      </p:sp>
    </p:spTree>
    <p:extLst>
      <p:ext uri="{BB962C8B-B14F-4D97-AF65-F5344CB8AC3E}">
        <p14:creationId xmlns:p14="http://schemas.microsoft.com/office/powerpoint/2010/main" val="133671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57200"/>
            <a:ext cx="8763000" cy="6400800"/>
          </a:xfrm>
        </p:spPr>
        <p:txBody>
          <a:bodyPr>
            <a:normAutofit fontScale="70000" lnSpcReduction="20000"/>
          </a:bodyPr>
          <a:lstStyle/>
          <a:p>
            <a:pPr rtl="1"/>
            <a:r>
              <a:rPr lang="fa-IR" smtClean="0">
                <a:solidFill>
                  <a:srgbClr val="FF0000"/>
                </a:solidFill>
                <a:cs typeface="B Titr" pitchFamily="2" charset="-78"/>
              </a:rPr>
              <a:t>مورد محتمل:</a:t>
            </a:r>
            <a:endParaRPr lang="en-US" smtClean="0">
              <a:solidFill>
                <a:srgbClr val="FF0000"/>
              </a:solidFill>
              <a:cs typeface="B Titr" pitchFamily="2" charset="-78"/>
            </a:endParaRPr>
          </a:p>
          <a:p>
            <a:pPr algn="r" rtl="1"/>
            <a:r>
              <a:rPr lang="fa-IR" smtClean="0"/>
              <a:t>3 ترکیب از شواهد بالینی، اپیدمیولوژیک و آزمایشگاهی می تواند مطرح کننده موارد محتمل باشد:</a:t>
            </a:r>
            <a:endParaRPr lang="en-US" smtClean="0"/>
          </a:p>
          <a:p>
            <a:pPr lvl="0" algn="r" rtl="1"/>
            <a:r>
              <a:rPr lang="fa-IR" smtClean="0"/>
              <a:t>بیمار تبدار دارای علایم تنفسی حاد که بنابه دلایل رادیولوژیک، بالینی یا پاتولوژیک تشخیص پنومونی یا </a:t>
            </a:r>
            <a:r>
              <a:rPr lang="en-US" smtClean="0"/>
              <a:t>ARDS </a:t>
            </a:r>
            <a:r>
              <a:rPr lang="fa-IR" smtClean="0"/>
              <a:t>برای وی مطرح شده باشدو </a:t>
            </a:r>
            <a:endParaRPr lang="en-US" smtClean="0"/>
          </a:p>
          <a:p>
            <a:pPr algn="r" rtl="1"/>
            <a:r>
              <a:rPr lang="fa-IR" smtClean="0"/>
              <a:t>● تماس اپیدمیولوژیک مستقیم ##با یک مورد "قطعی" داشته باشدو </a:t>
            </a:r>
            <a:endParaRPr lang="en-US" smtClean="0"/>
          </a:p>
          <a:p>
            <a:pPr algn="r" rtl="1"/>
            <a:r>
              <a:rPr lang="fa-IR" smtClean="0"/>
              <a:t>● امکان نمونه گیری از وی وجود نداشته یا نتیجه بررسی یر روی یک نمونه منفرد ناکافی منفی گزارش شده باشد( نکته قابل ذکر آنکه مصادیق نمونه منفرد ناکافی می تواند شامل یک سواب بینی – حلقی بدون همراهی نمونه ترشحات تحتانی تنفسی باشد، یا نمونه ای که بطرز ناصحیحی حمل و نقل شده باشد، یا نمونه ای که بنا به قضاوت آزمایشگاه یک نمونه با کیفیت پائین خوانده شود، یا نمونه ای که از لحاظ زمانی خیلی دیر در سیر بالینی تهیه شده باشد)</a:t>
            </a:r>
            <a:endParaRPr lang="en-US" smtClean="0"/>
          </a:p>
          <a:p>
            <a:pPr algn="r" rtl="1"/>
            <a:r>
              <a:rPr lang="fa-IR" smtClean="0"/>
              <a:t>2- بیمار تبدار دارای علایم تنفسی حاد که بنابه دلایل رادیولوژیک، بالینی یا پاتولوژیک تشخیص پنومونی یا </a:t>
            </a:r>
            <a:r>
              <a:rPr lang="en-US" smtClean="0"/>
              <a:t>ARDS</a:t>
            </a:r>
            <a:r>
              <a:rPr lang="fa-IR" smtClean="0"/>
              <a:t> برای وی مطرح شده باشدو</a:t>
            </a:r>
            <a:endParaRPr lang="en-US" smtClean="0"/>
          </a:p>
          <a:p>
            <a:pPr algn="r" rtl="1"/>
            <a:r>
              <a:rPr lang="fa-IR" smtClean="0"/>
              <a:t>● تست آزمایشگاهی انجام شده قطعی داشته باشدو </a:t>
            </a:r>
            <a:endParaRPr lang="en-US" smtClean="0"/>
          </a:p>
          <a:p>
            <a:pPr algn="r" rtl="1"/>
            <a:r>
              <a:rPr lang="fa-IR" smtClean="0"/>
              <a:t>● سابقه سفر یا حضور در یکی ازکشورهای عربی شبه جزیره عربستان که ویروس در آنجا در حال گردش است</a:t>
            </a:r>
            <a:endParaRPr lang="en-US" smtClean="0"/>
          </a:p>
          <a:p>
            <a:pPr algn="r" rtl="1"/>
            <a:r>
              <a:rPr lang="fa-IR" smtClean="0"/>
              <a:t>3-  فرد بیمار تبدار دارای علایم تنفسی (با هر شدتی که باشد) و</a:t>
            </a:r>
            <a:endParaRPr lang="en-US" smtClean="0"/>
          </a:p>
          <a:p>
            <a:pPr algn="r" rtl="1"/>
            <a:r>
              <a:rPr lang="fa-IR" smtClean="0"/>
              <a:t>●  تست آزمایشگاهی انجام شده غیر قطعی باشدو</a:t>
            </a:r>
            <a:endParaRPr lang="en-US" smtClean="0"/>
          </a:p>
          <a:p>
            <a:pPr algn="r" rtl="1"/>
            <a:r>
              <a:rPr lang="fa-IR" smtClean="0"/>
              <a:t>● بیمار لینک اپیدمیولوژیک مستقیم با یک مورد قطعی داشته باشد</a:t>
            </a:r>
            <a:endParaRPr lang="en-US" smtClean="0"/>
          </a:p>
          <a:p>
            <a:pPr algn="r"/>
            <a:endParaRPr lang="fa-IR"/>
          </a:p>
        </p:txBody>
      </p:sp>
    </p:spTree>
    <p:extLst>
      <p:ext uri="{BB962C8B-B14F-4D97-AF65-F5344CB8AC3E}">
        <p14:creationId xmlns:p14="http://schemas.microsoft.com/office/powerpoint/2010/main" val="1056346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fa-IR" smtClean="0">
                <a:solidFill>
                  <a:srgbClr val="0070C0"/>
                </a:solidFill>
                <a:cs typeface="B Titr" pitchFamily="2" charset="-78"/>
              </a:rPr>
              <a:t>انواع نمونه توصيه شده</a:t>
            </a:r>
          </a:p>
        </p:txBody>
      </p:sp>
      <p:sp>
        <p:nvSpPr>
          <p:cNvPr id="55299" name="Content Placeholder 2"/>
          <p:cNvSpPr>
            <a:spLocks noGrp="1"/>
          </p:cNvSpPr>
          <p:nvPr>
            <p:ph idx="1"/>
          </p:nvPr>
        </p:nvSpPr>
        <p:spPr/>
        <p:txBody>
          <a:bodyPr/>
          <a:lstStyle/>
          <a:p>
            <a:pPr marL="514350" indent="-514350" algn="just" rtl="1" eaLnBrk="1" hangingPunct="1">
              <a:buFont typeface="Calibri" pitchFamily="34" charset="0"/>
              <a:buAutoNum type="arabicPeriod"/>
            </a:pPr>
            <a:r>
              <a:rPr lang="fa-IR" sz="2800" b="1" smtClean="0">
                <a:solidFill>
                  <a:srgbClr val="FF0000"/>
                </a:solidFill>
                <a:cs typeface="B Mitra" pitchFamily="2" charset="-78"/>
              </a:rPr>
              <a:t>نمونه هاي ترشحات تنفسي تحتاني </a:t>
            </a:r>
            <a:r>
              <a:rPr lang="fa-IR" sz="2800" smtClean="0">
                <a:cs typeface="B Mitra" pitchFamily="2" charset="-78"/>
              </a:rPr>
              <a:t>(خلط، آسپيره ترشحات ناي، شستشوي ترشحات برونش): بيشترين تيتر ويروس </a:t>
            </a:r>
          </a:p>
          <a:p>
            <a:pPr marL="514350" indent="-514350" algn="just" rtl="1" eaLnBrk="1" hangingPunct="1">
              <a:buFont typeface="Calibri" pitchFamily="34" charset="0"/>
              <a:buAutoNum type="arabicPeriod"/>
            </a:pPr>
            <a:r>
              <a:rPr lang="fa-IR" sz="2800" smtClean="0">
                <a:cs typeface="B Mitra" pitchFamily="2" charset="-78"/>
              </a:rPr>
              <a:t> </a:t>
            </a:r>
            <a:r>
              <a:rPr lang="fa-IR" sz="2800" b="1" smtClean="0">
                <a:solidFill>
                  <a:srgbClr val="FF0000"/>
                </a:solidFill>
                <a:cs typeface="B Mitra" pitchFamily="2" charset="-78"/>
              </a:rPr>
              <a:t>ترشحات فوقاني دستگاه تنفس </a:t>
            </a:r>
            <a:r>
              <a:rPr lang="fa-IR" sz="2800" smtClean="0">
                <a:cs typeface="B Mitra" pitchFamily="2" charset="-78"/>
              </a:rPr>
              <a:t>: علي الخصوص هنگامي كه امكان تهيه نمونه از ترشحات تحتاني وجود نداشته باشد</a:t>
            </a:r>
          </a:p>
          <a:p>
            <a:pPr marL="514350" indent="-514350" algn="just" rtl="1" eaLnBrk="1" hangingPunct="1">
              <a:buFont typeface="Calibri" pitchFamily="34" charset="0"/>
              <a:buAutoNum type="arabicPeriod"/>
            </a:pPr>
            <a:r>
              <a:rPr lang="fa-IR" sz="2800" b="1" smtClean="0">
                <a:solidFill>
                  <a:srgbClr val="00B050"/>
                </a:solidFill>
                <a:cs typeface="B Mitra" pitchFamily="2" charset="-78"/>
              </a:rPr>
              <a:t>سرم</a:t>
            </a:r>
            <a:r>
              <a:rPr lang="fa-IR" sz="2800" smtClean="0">
                <a:cs typeface="B Mitra" pitchFamily="2" charset="-78"/>
              </a:rPr>
              <a:t>: دو نمونه به فاصله حداقل 3 هفته از همديگر (تا اطلاع ثانوي و معرفي روش سرولوژي معتبر </a:t>
            </a:r>
            <a:r>
              <a:rPr lang="fa-IR" sz="2800" b="1" smtClean="0">
                <a:cs typeface="B Mitra" pitchFamily="2" charset="-78"/>
              </a:rPr>
              <a:t>در فريزر نگهداري مي شود</a:t>
            </a:r>
            <a:r>
              <a:rPr lang="fa-IR" sz="2800" smtClean="0">
                <a:cs typeface="B Mitra" pitchFamily="2" charset="-78"/>
              </a:rPr>
              <a:t>). نمونه اول در هفته اول بيماري تهيه مي گردد</a:t>
            </a:r>
          </a:p>
          <a:p>
            <a:pPr marL="514350" indent="-514350" algn="just" rtl="1" eaLnBrk="1" hangingPunct="1">
              <a:buFont typeface="Calibri" pitchFamily="34" charset="0"/>
              <a:buAutoNum type="arabicPeriod"/>
            </a:pPr>
            <a:r>
              <a:rPr lang="fa-IR" sz="2800" b="1" smtClean="0">
                <a:cs typeface="B Mitra" pitchFamily="2" charset="-78"/>
              </a:rPr>
              <a:t>مدفوع</a:t>
            </a:r>
            <a:r>
              <a:rPr lang="fa-IR" sz="2800" smtClean="0">
                <a:cs typeface="B Mitra" pitchFamily="2" charset="-78"/>
              </a:rPr>
              <a:t>: در كنار سرم و نمونه ترشحات تحتاني تنفسي از نمونه هاي ارجح محسوب مي شود.(ارسال به طور </a:t>
            </a:r>
            <a:r>
              <a:rPr lang="fa-IR" sz="2800" b="1" smtClean="0">
                <a:cs typeface="B Mitra" pitchFamily="2" charset="-78"/>
              </a:rPr>
              <a:t>موردی</a:t>
            </a:r>
            <a:r>
              <a:rPr lang="fa-IR" sz="2800" smtClean="0">
                <a:cs typeface="B Mitra" pitchFamily="2" charset="-78"/>
              </a:rPr>
              <a:t> انجام میشود).</a:t>
            </a:r>
          </a:p>
          <a:p>
            <a:pPr marL="514350" indent="-514350" algn="just" rtl="1" eaLnBrk="1" hangingPunct="1">
              <a:buFont typeface="Calibri" pitchFamily="34" charset="0"/>
              <a:buAutoNum type="arabicPeriod"/>
            </a:pPr>
            <a:endParaRPr lang="fa-IR" sz="2800" smtClean="0">
              <a:cs typeface="B Mitra" pitchFamily="2" charset="-78"/>
            </a:endParaRPr>
          </a:p>
          <a:p>
            <a:pPr marL="514350" indent="-514350" algn="r" rtl="1" eaLnBrk="1" hangingPunct="1">
              <a:buFont typeface="Calibri" pitchFamily="34" charset="0"/>
              <a:buAutoNum type="arabicPeriod"/>
            </a:pPr>
            <a:endParaRPr lang="fa-IR" sz="2800" smtClean="0">
              <a:cs typeface="B Mitra" pitchFamily="2" charset="-78"/>
            </a:endParaRPr>
          </a:p>
        </p:txBody>
      </p:sp>
      <p:pic>
        <p:nvPicPr>
          <p:cNvPr id="55300" name="Picture 3" descr="معاونت بهداشت.jpg"/>
          <p:cNvPicPr>
            <a:picLocks noChangeAspect="1"/>
          </p:cNvPicPr>
          <p:nvPr/>
        </p:nvPicPr>
        <p:blipFill>
          <a:blip r:embed="rId2"/>
          <a:srcRect/>
          <a:stretch>
            <a:fillRect/>
          </a:stretch>
        </p:blipFill>
        <p:spPr bwMode="auto">
          <a:xfrm>
            <a:off x="0" y="0"/>
            <a:ext cx="10287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fa-IR" dirty="0" smtClean="0">
                <a:solidFill>
                  <a:schemeClr val="accent1">
                    <a:lumMod val="50000"/>
                  </a:schemeClr>
                </a:solidFill>
                <a:cs typeface="B Titr" pitchFamily="2" charset="-78"/>
              </a:rPr>
              <a:t>نگاه اجمالي به ويروس </a:t>
            </a:r>
            <a:r>
              <a:rPr lang="en-US" dirty="0" smtClean="0">
                <a:solidFill>
                  <a:schemeClr val="accent1">
                    <a:lumMod val="50000"/>
                  </a:schemeClr>
                </a:solidFill>
                <a:cs typeface="B Titr" pitchFamily="2" charset="-78"/>
              </a:rPr>
              <a:t>MERS</a:t>
            </a:r>
            <a:endParaRPr lang="fa-IR" dirty="0">
              <a:solidFill>
                <a:schemeClr val="accent1">
                  <a:lumMod val="50000"/>
                </a:schemeClr>
              </a:solidFill>
              <a:cs typeface="B Titr" pitchFamily="2" charset="-78"/>
            </a:endParaRPr>
          </a:p>
        </p:txBody>
      </p:sp>
      <p:sp>
        <p:nvSpPr>
          <p:cNvPr id="3" name="Content Placeholder 2"/>
          <p:cNvSpPr>
            <a:spLocks noGrp="1"/>
          </p:cNvSpPr>
          <p:nvPr>
            <p:ph idx="1"/>
          </p:nvPr>
        </p:nvSpPr>
        <p:spPr>
          <a:xfrm>
            <a:off x="3059113" y="2636838"/>
            <a:ext cx="5627687" cy="3489325"/>
          </a:xfrm>
        </p:spPr>
        <p:txBody>
          <a:bodyPr>
            <a:normAutofit fontScale="92500" lnSpcReduction="10000"/>
          </a:bodyPr>
          <a:lstStyle/>
          <a:p>
            <a:pPr algn="r" rtl="1">
              <a:buFont typeface="Arial" pitchFamily="34" charset="0"/>
              <a:buNone/>
              <a:defRPr/>
            </a:pPr>
            <a:r>
              <a:rPr lang="fa-IR" sz="2800" dirty="0" smtClean="0">
                <a:solidFill>
                  <a:srgbClr val="002060"/>
                </a:solidFill>
                <a:cs typeface="B Zar" pitchFamily="2" charset="-78"/>
              </a:rPr>
              <a:t>معمولا سرماخوردگي ساده ايجاد مي نمايند اما </a:t>
            </a:r>
            <a:r>
              <a:rPr lang="en-US" sz="2800" dirty="0" smtClean="0">
                <a:solidFill>
                  <a:srgbClr val="002060"/>
                </a:solidFill>
                <a:cs typeface="B Zar" pitchFamily="2" charset="-78"/>
              </a:rPr>
              <a:t>SARS</a:t>
            </a:r>
            <a:r>
              <a:rPr lang="fa-IR" sz="2800" dirty="0" smtClean="0">
                <a:solidFill>
                  <a:srgbClr val="002060"/>
                </a:solidFill>
                <a:cs typeface="B Zar" pitchFamily="2" charset="-78"/>
              </a:rPr>
              <a:t> در سال 2003 و </a:t>
            </a:r>
            <a:r>
              <a:rPr lang="en-US" sz="2800" dirty="0" smtClean="0">
                <a:solidFill>
                  <a:srgbClr val="002060"/>
                </a:solidFill>
                <a:cs typeface="B Zar" pitchFamily="2" charset="-78"/>
              </a:rPr>
              <a:t>MERS</a:t>
            </a:r>
            <a:r>
              <a:rPr lang="fa-IR" sz="2800" dirty="0" smtClean="0">
                <a:solidFill>
                  <a:srgbClr val="002060"/>
                </a:solidFill>
                <a:cs typeface="B Zar" pitchFamily="2" charset="-78"/>
              </a:rPr>
              <a:t> در سال 2012 نشان دادند كه برخي كوروناويروسها توانايي بيماريزايي شديد و مرگ انسان را هم دارند.</a:t>
            </a:r>
          </a:p>
          <a:p>
            <a:pPr algn="r" rtl="1">
              <a:buFont typeface="Arial" pitchFamily="34" charset="0"/>
              <a:buNone/>
              <a:defRPr/>
            </a:pPr>
            <a:r>
              <a:rPr lang="fa-IR" b="1" dirty="0" smtClean="0">
                <a:solidFill>
                  <a:srgbClr val="FF0000"/>
                </a:solidFill>
                <a:cs typeface="B Davat" pitchFamily="2" charset="-78"/>
              </a:rPr>
              <a:t>مرگ و مير</a:t>
            </a:r>
            <a:r>
              <a:rPr lang="en-US" b="1" dirty="0" smtClean="0">
                <a:solidFill>
                  <a:srgbClr val="FF0000"/>
                </a:solidFill>
                <a:cs typeface="B Davat" pitchFamily="2" charset="-78"/>
              </a:rPr>
              <a:t>SARS</a:t>
            </a:r>
            <a:r>
              <a:rPr lang="fa-IR" b="1" dirty="0" smtClean="0">
                <a:solidFill>
                  <a:srgbClr val="FF0000"/>
                </a:solidFill>
                <a:cs typeface="B Davat" pitchFamily="2" charset="-78"/>
              </a:rPr>
              <a:t> حدود 10 % و </a:t>
            </a:r>
            <a:r>
              <a:rPr lang="en-US" b="1" dirty="0" smtClean="0">
                <a:solidFill>
                  <a:srgbClr val="FF0000"/>
                </a:solidFill>
                <a:cs typeface="B Davat" pitchFamily="2" charset="-78"/>
              </a:rPr>
              <a:t>MERS</a:t>
            </a:r>
            <a:r>
              <a:rPr lang="fa-IR" b="1" dirty="0" smtClean="0">
                <a:solidFill>
                  <a:srgbClr val="FF0000"/>
                </a:solidFill>
                <a:cs typeface="B Davat" pitchFamily="2" charset="-78"/>
              </a:rPr>
              <a:t> حدود 30 % (تا كنون) است</a:t>
            </a:r>
          </a:p>
          <a:p>
            <a:pPr algn="r" rtl="1">
              <a:buFont typeface="Arial" pitchFamily="34" charset="0"/>
              <a:buNone/>
              <a:defRPr/>
            </a:pPr>
            <a:r>
              <a:rPr lang="fa-IR" sz="3000" b="1" dirty="0" smtClean="0">
                <a:cs typeface="B Titr" pitchFamily="2" charset="-78"/>
              </a:rPr>
              <a:t>آنچه درباره </a:t>
            </a:r>
            <a:r>
              <a:rPr lang="en-US" sz="3000" b="1" dirty="0" smtClean="0">
                <a:cs typeface="B Titr" pitchFamily="2" charset="-78"/>
              </a:rPr>
              <a:t>MERS</a:t>
            </a:r>
            <a:r>
              <a:rPr lang="fa-IR" sz="3000" b="1" dirty="0" smtClean="0">
                <a:cs typeface="B Titr" pitchFamily="2" charset="-78"/>
              </a:rPr>
              <a:t> مي دانيم هنوز بسيار اندك است  و اين نگران كننده است</a:t>
            </a:r>
          </a:p>
          <a:p>
            <a:pPr algn="r" rtl="1">
              <a:buFont typeface="Arial" pitchFamily="34" charset="0"/>
              <a:buNone/>
              <a:defRPr/>
            </a:pPr>
            <a:endParaRPr lang="fa-IR" sz="2800" dirty="0">
              <a:cs typeface="B Davat" pitchFamily="2" charset="-78"/>
            </a:endParaRPr>
          </a:p>
        </p:txBody>
      </p:sp>
      <p:pic>
        <p:nvPicPr>
          <p:cNvPr id="17412" name="Picture 2" descr="C:\Documents and Settings\rezaei-f\My Documents\Downloads\Hidden-City-Tang-Yau-Hoong.jpg"/>
          <p:cNvPicPr>
            <a:picLocks noChangeAspect="1" noChangeArrowheads="1"/>
          </p:cNvPicPr>
          <p:nvPr/>
        </p:nvPicPr>
        <p:blipFill>
          <a:blip r:embed="rId3"/>
          <a:srcRect/>
          <a:stretch>
            <a:fillRect/>
          </a:stretch>
        </p:blipFill>
        <p:spPr bwMode="auto">
          <a:xfrm>
            <a:off x="179388" y="2565400"/>
            <a:ext cx="2713037" cy="3836988"/>
          </a:xfrm>
          <a:prstGeom prst="rect">
            <a:avLst/>
          </a:prstGeom>
          <a:noFill/>
          <a:ln w="9525">
            <a:noFill/>
            <a:miter lim="800000"/>
            <a:headEnd/>
            <a:tailEnd/>
          </a:ln>
        </p:spPr>
      </p:pic>
      <p:sp>
        <p:nvSpPr>
          <p:cNvPr id="5" name="Rectangle 4"/>
          <p:cNvSpPr>
            <a:spLocks noChangeArrowheads="1"/>
          </p:cNvSpPr>
          <p:nvPr/>
        </p:nvSpPr>
        <p:spPr bwMode="auto">
          <a:xfrm>
            <a:off x="611188" y="1557338"/>
            <a:ext cx="7921625" cy="954087"/>
          </a:xfrm>
          <a:prstGeom prst="rect">
            <a:avLst/>
          </a:prstGeom>
          <a:noFill/>
          <a:ln w="9525">
            <a:noFill/>
            <a:miter lim="800000"/>
            <a:headEnd/>
            <a:tailEnd/>
          </a:ln>
        </p:spPr>
        <p:txBody>
          <a:bodyPr>
            <a:spAutoFit/>
          </a:bodyPr>
          <a:lstStyle/>
          <a:p>
            <a:pPr algn="ctr" rtl="1"/>
            <a:r>
              <a:rPr lang="fa-IR" sz="2800" dirty="0">
                <a:cs typeface="B Davat" pitchFamily="2" charset="-78"/>
              </a:rPr>
              <a:t>تا كنون تنها 6 عدد از خانواده بزرگ كوروناويروس ها با توانايي بيماريزايي در انسان شناخته شده اند. مابقي در حيوانات شناخته شده اند.</a:t>
            </a:r>
          </a:p>
        </p:txBody>
      </p:sp>
      <p:pic>
        <p:nvPicPr>
          <p:cNvPr id="6" name="Picture 3" descr="K:\كوروناويروس\coronavirus.jpg"/>
          <p:cNvPicPr>
            <a:picLocks noChangeAspect="1" noChangeArrowheads="1"/>
          </p:cNvPicPr>
          <p:nvPr/>
        </p:nvPicPr>
        <p:blipFill>
          <a:blip r:embed="rId4" cstate="print">
            <a:lum bright="70000" contrast="-70000"/>
          </a:blip>
          <a:srcRect/>
          <a:stretch>
            <a:fillRect/>
          </a:stretch>
        </p:blipFill>
        <p:spPr bwMode="auto">
          <a:xfrm>
            <a:off x="611560" y="404664"/>
            <a:ext cx="897524" cy="936104"/>
          </a:xfrm>
          <a:prstGeom prst="ellipse">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fa-IR" smtClean="0">
                <a:solidFill>
                  <a:srgbClr val="0070C0"/>
                </a:solidFill>
                <a:cs typeface="B Titr" pitchFamily="2" charset="-78"/>
              </a:rPr>
              <a:t>نمونه هاي مورد نياز</a:t>
            </a:r>
          </a:p>
        </p:txBody>
      </p:sp>
      <p:sp>
        <p:nvSpPr>
          <p:cNvPr id="3" name="Content Placeholder 2"/>
          <p:cNvSpPr>
            <a:spLocks noGrp="1"/>
          </p:cNvSpPr>
          <p:nvPr>
            <p:ph idx="1"/>
          </p:nvPr>
        </p:nvSpPr>
        <p:spPr/>
        <p:txBody>
          <a:bodyPr rtlCol="1">
            <a:normAutofit/>
          </a:bodyPr>
          <a:lstStyle/>
          <a:p>
            <a:pPr algn="just" rtl="1" eaLnBrk="1" fontAlgn="auto" hangingPunct="1">
              <a:spcAft>
                <a:spcPts val="0"/>
              </a:spcAft>
              <a:defRPr/>
            </a:pPr>
            <a:r>
              <a:rPr lang="fa-IR" dirty="0" smtClean="0">
                <a:latin typeface="IranNastaliq" pitchFamily="18" charset="0"/>
                <a:cs typeface="B Titr" pitchFamily="2" charset="-78"/>
              </a:rPr>
              <a:t>(به فاصله </a:t>
            </a:r>
            <a:r>
              <a:rPr lang="fa-IR" b="1" dirty="0" smtClean="0">
                <a:solidFill>
                  <a:srgbClr val="FF0000"/>
                </a:solidFill>
                <a:latin typeface="IranNastaliq" pitchFamily="18" charset="0"/>
                <a:cs typeface="B Titr" pitchFamily="2" charset="-78"/>
              </a:rPr>
              <a:t>هر 7 روز </a:t>
            </a:r>
            <a:r>
              <a:rPr lang="fa-IR" dirty="0" smtClean="0">
                <a:latin typeface="IranNastaliq" pitchFamily="18" charset="0"/>
                <a:cs typeface="B Titr" pitchFamily="2" charset="-78"/>
              </a:rPr>
              <a:t>اگر جواب نمونه ها منفی گزارش شود </a:t>
            </a:r>
            <a:r>
              <a:rPr lang="fa-IR" dirty="0" smtClean="0">
                <a:solidFill>
                  <a:srgbClr val="FF0000"/>
                </a:solidFill>
                <a:latin typeface="IranNastaliq" pitchFamily="18" charset="0"/>
                <a:cs typeface="B Titr" pitchFamily="2" charset="-78"/>
              </a:rPr>
              <a:t>ولی</a:t>
            </a:r>
            <a:r>
              <a:rPr lang="fa-IR" dirty="0" smtClean="0">
                <a:latin typeface="IranNastaliq" pitchFamily="18" charset="0"/>
                <a:cs typeface="B Titr" pitchFamily="2" charset="-78"/>
              </a:rPr>
              <a:t> شک بالینی وجود داشته باشد)</a:t>
            </a:r>
          </a:p>
          <a:p>
            <a:pPr algn="just" rtl="1" eaLnBrk="1" fontAlgn="auto" hangingPunct="1">
              <a:spcAft>
                <a:spcPts val="0"/>
              </a:spcAft>
              <a:defRPr/>
            </a:pPr>
            <a:r>
              <a:rPr lang="fa-IR" dirty="0" smtClean="0">
                <a:latin typeface="IranNastaliq" pitchFamily="18" charset="0"/>
                <a:cs typeface="2  Titr" pitchFamily="2" charset="-78"/>
              </a:rPr>
              <a:t>نمونه هاي كوروناويروس </a:t>
            </a:r>
            <a:r>
              <a:rPr lang="en-US" dirty="0" smtClean="0">
                <a:latin typeface="+mj-lt"/>
                <a:cs typeface="2  Titr" pitchFamily="2" charset="-78"/>
              </a:rPr>
              <a:t>MERS</a:t>
            </a:r>
            <a:r>
              <a:rPr lang="fa-IR" dirty="0" smtClean="0">
                <a:latin typeface="IranNastaliq" pitchFamily="18" charset="0"/>
                <a:cs typeface="2  Titr" pitchFamily="2" charset="-78"/>
              </a:rPr>
              <a:t> </a:t>
            </a:r>
            <a:r>
              <a:rPr lang="fa-IR" dirty="0" smtClean="0">
                <a:solidFill>
                  <a:srgbClr val="7030A0"/>
                </a:solidFill>
                <a:latin typeface="IranNastaliq" pitchFamily="18" charset="0"/>
                <a:cs typeface="2  Titr" pitchFamily="2" charset="-78"/>
              </a:rPr>
              <a:t>براي حمل و نقل در گروه </a:t>
            </a:r>
            <a:r>
              <a:rPr lang="en-US" dirty="0" smtClean="0">
                <a:solidFill>
                  <a:srgbClr val="7030A0"/>
                </a:solidFill>
                <a:latin typeface="+mj-lt"/>
                <a:cs typeface="2  Titr" pitchFamily="2" charset="-78"/>
              </a:rPr>
              <a:t>B</a:t>
            </a:r>
            <a:r>
              <a:rPr lang="fa-IR" dirty="0" smtClean="0">
                <a:solidFill>
                  <a:srgbClr val="7030A0"/>
                </a:solidFill>
                <a:latin typeface="IranNastaliq" pitchFamily="18" charset="0"/>
                <a:cs typeface="2  Titr" pitchFamily="2" charset="-78"/>
              </a:rPr>
              <a:t> </a:t>
            </a:r>
            <a:r>
              <a:rPr lang="fa-IR" dirty="0">
                <a:latin typeface="IranNastaliq" pitchFamily="18" charset="0"/>
                <a:cs typeface="2  Titr" pitchFamily="2" charset="-78"/>
              </a:rPr>
              <a:t>مواد </a:t>
            </a:r>
            <a:r>
              <a:rPr lang="fa-IR" dirty="0" smtClean="0">
                <a:latin typeface="IranNastaliq" pitchFamily="18" charset="0"/>
                <a:cs typeface="2  Titr" pitchFamily="2" charset="-78"/>
              </a:rPr>
              <a:t>بيولوژيك قرار دارند. (کشت در </a:t>
            </a:r>
            <a:r>
              <a:rPr lang="en-US" dirty="0" smtClean="0">
                <a:latin typeface="Hellbound" pitchFamily="2" charset="0"/>
                <a:cs typeface="2  Titr" pitchFamily="2" charset="-78"/>
              </a:rPr>
              <a:t>BSL</a:t>
            </a:r>
            <a:r>
              <a:rPr lang="en-US" dirty="0" smtClean="0">
                <a:latin typeface="IranNastaliq" pitchFamily="18" charset="0"/>
                <a:cs typeface="2  Titr" pitchFamily="2" charset="-78"/>
              </a:rPr>
              <a:t> 3</a:t>
            </a:r>
            <a:r>
              <a:rPr lang="fa-IR" dirty="0" smtClean="0">
                <a:latin typeface="IranNastaliq" pitchFamily="18" charset="0"/>
                <a:cs typeface="2  Titr" pitchFamily="2" charset="-78"/>
              </a:rPr>
              <a:t>)</a:t>
            </a:r>
            <a:endParaRPr lang="en-US" dirty="0">
              <a:latin typeface="IranNastaliq" pitchFamily="18" charset="0"/>
              <a:cs typeface="2  Titr" pitchFamily="2" charset="-78"/>
            </a:endParaRPr>
          </a:p>
          <a:p>
            <a:pPr algn="just" rtl="1" eaLnBrk="1" fontAlgn="auto" hangingPunct="1">
              <a:spcAft>
                <a:spcPts val="0"/>
              </a:spcAft>
              <a:defRPr/>
            </a:pPr>
            <a:endParaRPr lang="fa-IR" dirty="0">
              <a:latin typeface="IranNastaliq" pitchFamily="18" charset="0"/>
              <a:cs typeface="B Badr" pitchFamily="2" charset="-78"/>
            </a:endParaRPr>
          </a:p>
        </p:txBody>
      </p:sp>
      <p:pic>
        <p:nvPicPr>
          <p:cNvPr id="56324" name="Picture 3" descr="معاونت بهداشت.jpg"/>
          <p:cNvPicPr>
            <a:picLocks noChangeAspect="1"/>
          </p:cNvPicPr>
          <p:nvPr/>
        </p:nvPicPr>
        <p:blipFill>
          <a:blip r:embed="rId2"/>
          <a:srcRect/>
          <a:stretch>
            <a:fillRect/>
          </a:stretch>
        </p:blipFill>
        <p:spPr bwMode="auto">
          <a:xfrm>
            <a:off x="0" y="0"/>
            <a:ext cx="10287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fa-IR" smtClean="0">
                <a:solidFill>
                  <a:srgbClr val="0070C0"/>
                </a:solidFill>
                <a:cs typeface="B Titr" pitchFamily="2" charset="-78"/>
              </a:rPr>
              <a:t>نمونه ترشحات تنفسي</a:t>
            </a:r>
          </a:p>
        </p:txBody>
      </p:sp>
      <p:sp>
        <p:nvSpPr>
          <p:cNvPr id="3" name="Content Placeholder 2"/>
          <p:cNvSpPr>
            <a:spLocks noGrp="1"/>
          </p:cNvSpPr>
          <p:nvPr>
            <p:ph idx="1"/>
          </p:nvPr>
        </p:nvSpPr>
        <p:spPr/>
        <p:txBody>
          <a:bodyPr rtlCol="1">
            <a:normAutofit fontScale="92500"/>
          </a:bodyPr>
          <a:lstStyle/>
          <a:p>
            <a:pPr algn="r" rtl="1" eaLnBrk="1" fontAlgn="auto" hangingPunct="1">
              <a:spcAft>
                <a:spcPts val="0"/>
              </a:spcAft>
              <a:buFont typeface="Arial" pitchFamily="34" charset="0"/>
              <a:buNone/>
              <a:defRPr/>
            </a:pPr>
            <a:r>
              <a:rPr lang="fa-IR" sz="2800" dirty="0" smtClean="0">
                <a:solidFill>
                  <a:schemeClr val="tx1">
                    <a:lumMod val="95000"/>
                    <a:lumOff val="5000"/>
                  </a:schemeClr>
                </a:solidFill>
                <a:cs typeface="B Homa" pitchFamily="2" charset="-78"/>
              </a:rPr>
              <a:t>نمونه تنفسي ترجيحا بايد در </a:t>
            </a:r>
            <a:r>
              <a:rPr lang="fa-IR" sz="2800" b="1" dirty="0" smtClean="0">
                <a:solidFill>
                  <a:srgbClr val="FF0000"/>
                </a:solidFill>
                <a:cs typeface="B Homa" pitchFamily="2" charset="-78"/>
              </a:rPr>
              <a:t>هفته اول علامتدار شدن </a:t>
            </a:r>
            <a:r>
              <a:rPr lang="fa-IR" sz="2800" dirty="0" smtClean="0">
                <a:solidFill>
                  <a:schemeClr val="tx1">
                    <a:lumMod val="95000"/>
                    <a:lumOff val="5000"/>
                  </a:schemeClr>
                </a:solidFill>
                <a:cs typeface="B Homa" pitchFamily="2" charset="-78"/>
              </a:rPr>
              <a:t>و قبل از مصرف داروي ضدويروس تهيه شود اما بعد از يك هفته نيز مخصوصا اگر علامتدار است مي توان نمونه تحتاني تنفسي تهيه نمود. </a:t>
            </a:r>
          </a:p>
          <a:p>
            <a:pPr algn="r" rtl="1" eaLnBrk="1" fontAlgn="auto" hangingPunct="1">
              <a:spcAft>
                <a:spcPts val="0"/>
              </a:spcAft>
              <a:defRPr/>
            </a:pPr>
            <a:r>
              <a:rPr lang="fa-IR" sz="2800" dirty="0" smtClean="0">
                <a:solidFill>
                  <a:srgbClr val="FF0000"/>
                </a:solidFill>
                <a:cs typeface="B Titr" pitchFamily="2" charset="-78"/>
              </a:rPr>
              <a:t>خلط: </a:t>
            </a:r>
            <a:r>
              <a:rPr lang="fa-IR" sz="2400" dirty="0">
                <a:cs typeface="B Mitra" pitchFamily="2" charset="-78"/>
              </a:rPr>
              <a:t>خلطي كه بطور </a:t>
            </a:r>
            <a:r>
              <a:rPr lang="fa-IR" sz="2400" b="1" dirty="0">
                <a:cs typeface="B Mitra" pitchFamily="2" charset="-78"/>
              </a:rPr>
              <a:t>طبيعي</a:t>
            </a:r>
            <a:r>
              <a:rPr lang="fa-IR" sz="2400" dirty="0">
                <a:cs typeface="B Mitra" pitchFamily="2" charset="-78"/>
              </a:rPr>
              <a:t> ايجاد </a:t>
            </a:r>
            <a:r>
              <a:rPr lang="fa-IR" sz="2400" dirty="0" smtClean="0">
                <a:cs typeface="B Mitra" pitchFamily="2" charset="-78"/>
              </a:rPr>
              <a:t>مي شود (امكان تهيه نمونه </a:t>
            </a:r>
            <a:r>
              <a:rPr lang="fa-IR" sz="2400" b="1" dirty="0" smtClean="0">
                <a:solidFill>
                  <a:srgbClr val="FF0000"/>
                </a:solidFill>
                <a:cs typeface="B Mitra" pitchFamily="2" charset="-78"/>
              </a:rPr>
              <a:t>سرپايي</a:t>
            </a:r>
            <a:r>
              <a:rPr lang="fa-IR" sz="2400" dirty="0" smtClean="0">
                <a:cs typeface="B Mitra" pitchFamily="2" charset="-78"/>
              </a:rPr>
              <a:t>)</a:t>
            </a:r>
          </a:p>
          <a:p>
            <a:pPr lvl="1" algn="r" rtl="1" eaLnBrk="1" fontAlgn="auto" hangingPunct="1">
              <a:spcAft>
                <a:spcPts val="0"/>
              </a:spcAft>
              <a:defRPr/>
            </a:pPr>
            <a:r>
              <a:rPr lang="fa-IR" sz="2400" dirty="0" smtClean="0">
                <a:cs typeface="B Mitra" pitchFamily="2" charset="-78"/>
              </a:rPr>
              <a:t>جمع </a:t>
            </a:r>
            <a:r>
              <a:rPr lang="fa-IR" sz="2400" dirty="0">
                <a:cs typeface="B Mitra" pitchFamily="2" charset="-78"/>
              </a:rPr>
              <a:t>آوری </a:t>
            </a:r>
            <a:r>
              <a:rPr lang="fa-IR" sz="2400" i="1" u="sng" dirty="0">
                <a:cs typeface="B Mitra" pitchFamily="2" charset="-78"/>
              </a:rPr>
              <a:t>خلط القا شده </a:t>
            </a:r>
            <a:r>
              <a:rPr lang="fa-IR" sz="2400" dirty="0">
                <a:cs typeface="B Mitra" pitchFamily="2" charset="-78"/>
              </a:rPr>
              <a:t>می تواند باعث </a:t>
            </a:r>
            <a:r>
              <a:rPr lang="fa-IR" sz="2400" i="1" u="sng" dirty="0">
                <a:cs typeface="B Mitra" pitchFamily="2" charset="-78"/>
              </a:rPr>
              <a:t>آلوده شدن کادر درمانی </a:t>
            </a:r>
            <a:r>
              <a:rPr lang="fa-IR" sz="2400" dirty="0">
                <a:cs typeface="B Mitra" pitchFamily="2" charset="-78"/>
              </a:rPr>
              <a:t>مسئول </a:t>
            </a:r>
            <a:r>
              <a:rPr lang="fa-IR" sz="2400" dirty="0" smtClean="0">
                <a:cs typeface="B Mitra" pitchFamily="2" charset="-78"/>
              </a:rPr>
              <a:t>گردد و نياز به استفاده از ماسك و لباس مناسب دارد!</a:t>
            </a:r>
          </a:p>
          <a:p>
            <a:pPr algn="just" rtl="1" eaLnBrk="1" fontAlgn="auto" hangingPunct="1">
              <a:spcAft>
                <a:spcPts val="0"/>
              </a:spcAft>
              <a:defRPr/>
            </a:pPr>
            <a:r>
              <a:rPr lang="fa-IR" sz="2800" b="1" u="sng" dirty="0" smtClean="0">
                <a:solidFill>
                  <a:srgbClr val="FF0000"/>
                </a:solidFill>
                <a:effectLst>
                  <a:outerShdw blurRad="38100" dist="38100" dir="2700000" algn="tl">
                    <a:srgbClr val="000000">
                      <a:alpha val="43137"/>
                    </a:srgbClr>
                  </a:outerShdw>
                </a:effectLst>
                <a:cs typeface="B Titr" pitchFamily="2" charset="-78"/>
              </a:rPr>
              <a:t>لاواژ ترشحات برونش </a:t>
            </a:r>
            <a:r>
              <a:rPr lang="fa-IR" sz="2800" b="1" dirty="0" smtClean="0">
                <a:solidFill>
                  <a:srgbClr val="FF0000"/>
                </a:solidFill>
                <a:cs typeface="B Titr" pitchFamily="2" charset="-78"/>
              </a:rPr>
              <a:t>و آسپيره ترشحات ناي: </a:t>
            </a:r>
            <a:r>
              <a:rPr lang="fa-IR" sz="2400" dirty="0" smtClean="0">
                <a:cs typeface="B Mitra" pitchFamily="2" charset="-78"/>
              </a:rPr>
              <a:t>نياز به اينتوبه بودن بيمار دارد و به همين دليل در </a:t>
            </a:r>
            <a:r>
              <a:rPr lang="fa-IR" sz="2400" b="1" dirty="0" smtClean="0">
                <a:solidFill>
                  <a:srgbClr val="FF0000"/>
                </a:solidFill>
                <a:cs typeface="B Mitra" pitchFamily="2" charset="-78"/>
              </a:rPr>
              <a:t>آي سي يو </a:t>
            </a:r>
            <a:r>
              <a:rPr lang="fa-IR" sz="2400" dirty="0" smtClean="0">
                <a:cs typeface="B Mitra" pitchFamily="2" charset="-78"/>
              </a:rPr>
              <a:t>انجام ميشود.</a:t>
            </a:r>
            <a:endParaRPr lang="fa-IR" sz="2800" dirty="0" smtClean="0">
              <a:cs typeface="B Mitra" pitchFamily="2" charset="-78"/>
            </a:endParaRPr>
          </a:p>
          <a:p>
            <a:pPr lvl="1" algn="just" rtl="1" eaLnBrk="1" fontAlgn="auto" hangingPunct="1">
              <a:spcAft>
                <a:spcPts val="0"/>
              </a:spcAft>
              <a:defRPr/>
            </a:pPr>
            <a:r>
              <a:rPr lang="fa-IR" sz="2400" dirty="0" smtClean="0">
                <a:cs typeface="B Mitra" pitchFamily="2" charset="-78"/>
              </a:rPr>
              <a:t>بهترين نمونه لاواژ ترشحات برونش  (</a:t>
            </a:r>
            <a:r>
              <a:rPr lang="en-US" sz="2400" dirty="0" smtClean="0">
                <a:cs typeface="B Mitra" pitchFamily="2" charset="-78"/>
              </a:rPr>
              <a:t>BAL</a:t>
            </a:r>
            <a:r>
              <a:rPr lang="fa-IR" sz="2400" dirty="0" smtClean="0">
                <a:cs typeface="B Mitra" pitchFamily="2" charset="-78"/>
              </a:rPr>
              <a:t>) است.</a:t>
            </a:r>
          </a:p>
          <a:p>
            <a:pPr algn="just" rtl="1" eaLnBrk="1" fontAlgn="auto" hangingPunct="1">
              <a:spcAft>
                <a:spcPts val="0"/>
              </a:spcAft>
              <a:defRPr/>
            </a:pPr>
            <a:r>
              <a:rPr lang="fa-IR" sz="2800" dirty="0" smtClean="0">
                <a:solidFill>
                  <a:srgbClr val="FF0000"/>
                </a:solidFill>
                <a:cs typeface="B Titr" pitchFamily="2" charset="-78"/>
              </a:rPr>
              <a:t>سواب حلق: </a:t>
            </a:r>
            <a:r>
              <a:rPr lang="fa-IR" sz="2400" dirty="0" smtClean="0">
                <a:cs typeface="B Mitra" pitchFamily="2" charset="-78"/>
              </a:rPr>
              <a:t>در كشف ويروس حساسيت كمتري دارد اما توصيه مي شود حتما نمونه صحيح آن در كنار نمونه هاي تحتاني تنفسي تهيه و ارسال  شود. </a:t>
            </a:r>
            <a:endParaRPr lang="fa-IR" sz="2400" dirty="0">
              <a:cs typeface="B Mitra" pitchFamily="2" charset="-78"/>
            </a:endParaRPr>
          </a:p>
        </p:txBody>
      </p:sp>
      <p:pic>
        <p:nvPicPr>
          <p:cNvPr id="57348" name="Picture 3" descr="معاونت بهداشت.jpg"/>
          <p:cNvPicPr>
            <a:picLocks noChangeAspect="1"/>
          </p:cNvPicPr>
          <p:nvPr/>
        </p:nvPicPr>
        <p:blipFill>
          <a:blip r:embed="rId2"/>
          <a:srcRect/>
          <a:stretch>
            <a:fillRect/>
          </a:stretch>
        </p:blipFill>
        <p:spPr bwMode="auto">
          <a:xfrm>
            <a:off x="0" y="0"/>
            <a:ext cx="10287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descr="H:\كوروناويروس\41.png"/>
          <p:cNvPicPr>
            <a:picLocks noChangeAspect="1" noChangeArrowheads="1"/>
          </p:cNvPicPr>
          <p:nvPr/>
        </p:nvPicPr>
        <p:blipFill>
          <a:blip r:embed="rId2"/>
          <a:srcRect/>
          <a:stretch>
            <a:fillRect/>
          </a:stretch>
        </p:blipFill>
        <p:spPr bwMode="auto">
          <a:xfrm>
            <a:off x="4125913" y="2492375"/>
            <a:ext cx="1941512" cy="1303338"/>
          </a:xfrm>
          <a:prstGeom prst="rect">
            <a:avLst/>
          </a:prstGeom>
          <a:noFill/>
          <a:ln w="9525">
            <a:noFill/>
            <a:miter lim="800000"/>
            <a:headEnd/>
            <a:tailEnd/>
          </a:ln>
        </p:spPr>
      </p:pic>
      <p:pic>
        <p:nvPicPr>
          <p:cNvPr id="4" name="Picture 8" descr="K:\كوروناويروس\InstPrev5.jpg"/>
          <p:cNvPicPr>
            <a:picLocks noChangeAspect="1" noChangeArrowheads="1"/>
          </p:cNvPicPr>
          <p:nvPr/>
        </p:nvPicPr>
        <p:blipFill>
          <a:blip r:embed="rId3"/>
          <a:srcRect/>
          <a:stretch>
            <a:fillRect/>
          </a:stretch>
        </p:blipFill>
        <p:spPr bwMode="auto">
          <a:xfrm>
            <a:off x="7235825" y="1268413"/>
            <a:ext cx="1377950" cy="1223962"/>
          </a:xfrm>
          <a:prstGeom prst="rect">
            <a:avLst/>
          </a:prstGeom>
          <a:noFill/>
          <a:ln w="9525">
            <a:noFill/>
            <a:miter lim="800000"/>
            <a:headEnd/>
            <a:tailEnd/>
          </a:ln>
        </p:spPr>
      </p:pic>
      <p:cxnSp>
        <p:nvCxnSpPr>
          <p:cNvPr id="7" name="Straight Arrow Connector 6"/>
          <p:cNvCxnSpPr>
            <a:endCxn id="0" idx="3"/>
          </p:cNvCxnSpPr>
          <p:nvPr/>
        </p:nvCxnSpPr>
        <p:spPr>
          <a:xfrm flipH="1" flipV="1">
            <a:off x="5867400" y="1628775"/>
            <a:ext cx="1368425" cy="2524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8373" name="Picture 2" descr="F:\عکس ها\IMG0223A.jpg"/>
          <p:cNvPicPr>
            <a:picLocks noChangeAspect="1" noChangeArrowheads="1"/>
          </p:cNvPicPr>
          <p:nvPr/>
        </p:nvPicPr>
        <p:blipFill>
          <a:blip r:embed="rId4"/>
          <a:srcRect/>
          <a:stretch>
            <a:fillRect/>
          </a:stretch>
        </p:blipFill>
        <p:spPr bwMode="auto">
          <a:xfrm>
            <a:off x="1566863" y="1484313"/>
            <a:ext cx="1835150" cy="1376362"/>
          </a:xfrm>
          <a:prstGeom prst="rect">
            <a:avLst/>
          </a:prstGeom>
          <a:noFill/>
          <a:ln w="9525">
            <a:noFill/>
            <a:miter lim="800000"/>
            <a:headEnd/>
            <a:tailEnd/>
          </a:ln>
        </p:spPr>
      </p:pic>
      <p:cxnSp>
        <p:nvCxnSpPr>
          <p:cNvPr id="10" name="Straight Arrow Connector 9"/>
          <p:cNvCxnSpPr>
            <a:stCxn id="0" idx="1"/>
          </p:cNvCxnSpPr>
          <p:nvPr/>
        </p:nvCxnSpPr>
        <p:spPr>
          <a:xfrm flipH="1">
            <a:off x="3492500" y="1628775"/>
            <a:ext cx="1384300" cy="2809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148263" y="2170113"/>
            <a:ext cx="0" cy="5381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2484438" y="2860675"/>
            <a:ext cx="431800" cy="12160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8377" name="Picture 2" descr="H:\كوروناويروس\sputum.png"/>
          <p:cNvPicPr>
            <a:picLocks noChangeAspect="1" noChangeArrowheads="1"/>
          </p:cNvPicPr>
          <p:nvPr/>
        </p:nvPicPr>
        <p:blipFill>
          <a:blip r:embed="rId5"/>
          <a:srcRect/>
          <a:stretch>
            <a:fillRect/>
          </a:stretch>
        </p:blipFill>
        <p:spPr bwMode="auto">
          <a:xfrm>
            <a:off x="1671638" y="4149725"/>
            <a:ext cx="1355725" cy="1987550"/>
          </a:xfrm>
          <a:prstGeom prst="rect">
            <a:avLst/>
          </a:prstGeom>
          <a:noFill/>
          <a:ln w="9525">
            <a:noFill/>
            <a:miter lim="800000"/>
            <a:headEnd/>
            <a:tailEnd/>
          </a:ln>
        </p:spPr>
      </p:pic>
      <p:pic>
        <p:nvPicPr>
          <p:cNvPr id="58378" name="Picture 3" descr="H:\كوروناويروس\utmlogoProd.png"/>
          <p:cNvPicPr>
            <a:picLocks noChangeAspect="1" noChangeArrowheads="1"/>
          </p:cNvPicPr>
          <p:nvPr/>
        </p:nvPicPr>
        <p:blipFill>
          <a:blip r:embed="rId6"/>
          <a:srcRect/>
          <a:stretch>
            <a:fillRect/>
          </a:stretch>
        </p:blipFill>
        <p:spPr bwMode="auto">
          <a:xfrm>
            <a:off x="679450" y="3573463"/>
            <a:ext cx="887413" cy="2708275"/>
          </a:xfrm>
          <a:prstGeom prst="rect">
            <a:avLst/>
          </a:prstGeom>
          <a:noFill/>
          <a:ln w="9525">
            <a:noFill/>
            <a:miter lim="800000"/>
            <a:headEnd/>
            <a:tailEnd/>
          </a:ln>
        </p:spPr>
      </p:pic>
      <p:pic>
        <p:nvPicPr>
          <p:cNvPr id="58379" name="Picture 4" descr="H:\كوروناويروس\coughimages.jpg"/>
          <p:cNvPicPr>
            <a:picLocks noChangeAspect="1" noChangeArrowheads="1"/>
          </p:cNvPicPr>
          <p:nvPr/>
        </p:nvPicPr>
        <p:blipFill>
          <a:blip r:embed="rId7"/>
          <a:srcRect/>
          <a:stretch>
            <a:fillRect/>
          </a:stretch>
        </p:blipFill>
        <p:spPr bwMode="auto">
          <a:xfrm>
            <a:off x="4876800" y="981075"/>
            <a:ext cx="990600" cy="1295400"/>
          </a:xfrm>
          <a:prstGeom prst="rect">
            <a:avLst/>
          </a:prstGeom>
          <a:noFill/>
          <a:ln w="9525">
            <a:noFill/>
            <a:miter lim="800000"/>
            <a:headEnd/>
            <a:tailEnd/>
          </a:ln>
        </p:spPr>
      </p:pic>
      <p:pic>
        <p:nvPicPr>
          <p:cNvPr id="58380" name="Picture 2" descr="J:\H7N9\flu_1431429f.jpg"/>
          <p:cNvPicPr>
            <a:picLocks noGrp="1" noChangeAspect="1" noChangeArrowheads="1"/>
          </p:cNvPicPr>
          <p:nvPr>
            <p:ph idx="1"/>
          </p:nvPr>
        </p:nvPicPr>
        <p:blipFill>
          <a:blip r:embed="rId8"/>
          <a:srcRect/>
          <a:stretch>
            <a:fillRect/>
          </a:stretch>
        </p:blipFill>
        <p:spPr>
          <a:xfrm>
            <a:off x="3286125" y="3929063"/>
            <a:ext cx="1703388" cy="1241425"/>
          </a:xfrm>
          <a:noFill/>
        </p:spPr>
      </p:pic>
      <p:cxnSp>
        <p:nvCxnSpPr>
          <p:cNvPr id="27" name="Straight Arrow Connector 26"/>
          <p:cNvCxnSpPr/>
          <p:nvPr/>
        </p:nvCxnSpPr>
        <p:spPr>
          <a:xfrm rot="10800000" flipV="1">
            <a:off x="2986088" y="5214938"/>
            <a:ext cx="728662" cy="3206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28005" name="Picture 5" descr="H:\كوروناويروس\fever-seizure-412622.jpg"/>
          <p:cNvPicPr>
            <a:picLocks noChangeAspect="1" noChangeArrowheads="1"/>
          </p:cNvPicPr>
          <p:nvPr/>
        </p:nvPicPr>
        <p:blipFill>
          <a:blip r:embed="rId9">
            <a:duotone>
              <a:prstClr val="black"/>
              <a:schemeClr val="accent5">
                <a:tint val="45000"/>
                <a:satMod val="400000"/>
              </a:schemeClr>
            </a:duotone>
            <a:extLst/>
          </a:blip>
          <a:srcRect/>
          <a:stretch>
            <a:fillRect/>
          </a:stretch>
        </p:blipFill>
        <p:spPr bwMode="auto">
          <a:xfrm>
            <a:off x="7500958" y="4572008"/>
            <a:ext cx="1381458" cy="907382"/>
          </a:xfrm>
          <a:prstGeom prst="roundRect">
            <a:avLst/>
          </a:prstGeom>
          <a:noFill/>
          <a:extLst/>
        </p:spPr>
      </p:pic>
      <p:cxnSp>
        <p:nvCxnSpPr>
          <p:cNvPr id="32" name="Straight Arrow Connector 31"/>
          <p:cNvCxnSpPr/>
          <p:nvPr/>
        </p:nvCxnSpPr>
        <p:spPr>
          <a:xfrm flipH="1">
            <a:off x="3138488" y="5688013"/>
            <a:ext cx="16494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rot="5400000">
            <a:off x="5072063" y="3643313"/>
            <a:ext cx="500062" cy="500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1" name="Picture 2" descr="J:\H7N9\flu_1431429f.jpg"/>
          <p:cNvPicPr>
            <a:picLocks noChangeAspect="1" noChangeArrowheads="1"/>
          </p:cNvPicPr>
          <p:nvPr/>
        </p:nvPicPr>
        <p:blipFill>
          <a:blip r:embed="rId10"/>
          <a:srcRect/>
          <a:stretch>
            <a:fillRect/>
          </a:stretch>
        </p:blipFill>
        <p:spPr bwMode="auto">
          <a:xfrm>
            <a:off x="5857875" y="5000625"/>
            <a:ext cx="939800" cy="685800"/>
          </a:xfrm>
          <a:prstGeom prst="rect">
            <a:avLst/>
          </a:prstGeom>
          <a:noFill/>
          <a:ln w="9525">
            <a:noFill/>
            <a:miter lim="800000"/>
            <a:headEnd/>
            <a:tailEnd/>
          </a:ln>
        </p:spPr>
      </p:pic>
      <p:pic>
        <p:nvPicPr>
          <p:cNvPr id="22" name="Picture 2" descr="J:\H7N9\flu_1431429f.jpg"/>
          <p:cNvPicPr>
            <a:picLocks noChangeAspect="1" noChangeArrowheads="1"/>
          </p:cNvPicPr>
          <p:nvPr/>
        </p:nvPicPr>
        <p:blipFill>
          <a:blip r:embed="rId11"/>
          <a:srcRect/>
          <a:stretch>
            <a:fillRect/>
          </a:stretch>
        </p:blipFill>
        <p:spPr bwMode="auto">
          <a:xfrm>
            <a:off x="5857875" y="5902325"/>
            <a:ext cx="1114425" cy="812800"/>
          </a:xfrm>
          <a:prstGeom prst="rect">
            <a:avLst/>
          </a:prstGeom>
          <a:noFill/>
          <a:ln w="9525">
            <a:noFill/>
            <a:miter lim="800000"/>
            <a:headEnd/>
            <a:tailEnd/>
          </a:ln>
        </p:spPr>
      </p:pic>
      <p:pic>
        <p:nvPicPr>
          <p:cNvPr id="23" name="Picture 2" descr="J:\H7N9\flu_1431429f.jpg"/>
          <p:cNvPicPr>
            <a:picLocks noChangeAspect="1" noChangeArrowheads="1"/>
          </p:cNvPicPr>
          <p:nvPr/>
        </p:nvPicPr>
        <p:blipFill>
          <a:blip r:embed="rId8"/>
          <a:srcRect/>
          <a:stretch>
            <a:fillRect/>
          </a:stretch>
        </p:blipFill>
        <p:spPr bwMode="auto">
          <a:xfrm>
            <a:off x="4071938" y="5473700"/>
            <a:ext cx="1703387" cy="1241425"/>
          </a:xfrm>
          <a:prstGeom prst="rect">
            <a:avLst/>
          </a:prstGeom>
          <a:noFill/>
          <a:ln w="9525">
            <a:noFill/>
            <a:miter lim="800000"/>
            <a:headEnd/>
            <a:tailEnd/>
          </a:ln>
        </p:spPr>
      </p:pic>
      <p:pic>
        <p:nvPicPr>
          <p:cNvPr id="24" name="Picture 8" descr="K:\كوروناويروس\InstPrev5.jpg"/>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7500958" y="2857496"/>
            <a:ext cx="1377950" cy="1223962"/>
          </a:xfrm>
          <a:prstGeom prst="ellipse">
            <a:avLst/>
          </a:prstGeom>
          <a:noFill/>
          <a:ln w="9525">
            <a:noFill/>
            <a:miter lim="800000"/>
            <a:headEnd/>
            <a:tailEnd/>
          </a:ln>
        </p:spPr>
      </p:pic>
      <p:cxnSp>
        <p:nvCxnSpPr>
          <p:cNvPr id="28" name="Straight Arrow Connector 27"/>
          <p:cNvCxnSpPr/>
          <p:nvPr/>
        </p:nvCxnSpPr>
        <p:spPr>
          <a:xfrm rot="10800000">
            <a:off x="6000750" y="3286125"/>
            <a:ext cx="1428750" cy="214313"/>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a:xfrm rot="5400000">
            <a:off x="8001794" y="4287044"/>
            <a:ext cx="428625" cy="1587"/>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rot="5400000">
            <a:off x="7930357" y="5642769"/>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3" name="Picture 3" descr="H:\كوروناويروس\utmlogoProd.png"/>
          <p:cNvPicPr>
            <a:picLocks noChangeAspect="1" noChangeArrowheads="1"/>
          </p:cNvPicPr>
          <p:nvPr/>
        </p:nvPicPr>
        <p:blipFill>
          <a:blip r:embed="rId12"/>
          <a:srcRect/>
          <a:stretch>
            <a:fillRect/>
          </a:stretch>
        </p:blipFill>
        <p:spPr bwMode="auto">
          <a:xfrm>
            <a:off x="7715250" y="5673725"/>
            <a:ext cx="365125" cy="1112838"/>
          </a:xfrm>
          <a:prstGeom prst="rect">
            <a:avLst/>
          </a:prstGeom>
          <a:noFill/>
          <a:ln w="9525">
            <a:noFill/>
            <a:miter lim="800000"/>
            <a:headEnd/>
            <a:tailEnd/>
          </a:ln>
        </p:spPr>
      </p:pic>
      <p:pic>
        <p:nvPicPr>
          <p:cNvPr id="44" name="Picture 2" descr="H:\كوروناويروس\sputum.png"/>
          <p:cNvPicPr>
            <a:picLocks noChangeAspect="1" noChangeArrowheads="1"/>
          </p:cNvPicPr>
          <p:nvPr/>
        </p:nvPicPr>
        <p:blipFill>
          <a:blip r:embed="rId13"/>
          <a:srcRect/>
          <a:stretch>
            <a:fillRect/>
          </a:stretch>
        </p:blipFill>
        <p:spPr bwMode="auto">
          <a:xfrm>
            <a:off x="8286750" y="5715000"/>
            <a:ext cx="633413" cy="928688"/>
          </a:xfrm>
          <a:prstGeom prst="rect">
            <a:avLst/>
          </a:prstGeom>
          <a:noFill/>
          <a:ln w="9525">
            <a:noFill/>
            <a:miter lim="800000"/>
            <a:headEnd/>
            <a:tailEnd/>
          </a:ln>
        </p:spPr>
      </p:pic>
      <p:sp>
        <p:nvSpPr>
          <p:cNvPr id="45" name="Decagon 44"/>
          <p:cNvSpPr/>
          <p:nvPr/>
        </p:nvSpPr>
        <p:spPr>
          <a:xfrm>
            <a:off x="2857500" y="1000125"/>
            <a:ext cx="642938" cy="5715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1</a:t>
            </a:r>
            <a:endParaRPr lang="en-US" dirty="0"/>
          </a:p>
        </p:txBody>
      </p:sp>
      <p:sp>
        <p:nvSpPr>
          <p:cNvPr id="46" name="Decagon 45"/>
          <p:cNvSpPr/>
          <p:nvPr/>
        </p:nvSpPr>
        <p:spPr>
          <a:xfrm>
            <a:off x="3643313" y="3500438"/>
            <a:ext cx="642937" cy="5715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2</a:t>
            </a:r>
            <a:endParaRPr lang="en-US" dirty="0"/>
          </a:p>
        </p:txBody>
      </p:sp>
      <p:sp>
        <p:nvSpPr>
          <p:cNvPr id="47" name="Decagon 46"/>
          <p:cNvSpPr/>
          <p:nvPr/>
        </p:nvSpPr>
        <p:spPr>
          <a:xfrm>
            <a:off x="3214688" y="5857875"/>
            <a:ext cx="642937" cy="5715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3</a:t>
            </a:r>
            <a:endParaRPr lang="en-US" dirty="0"/>
          </a:p>
        </p:txBody>
      </p:sp>
      <p:sp>
        <p:nvSpPr>
          <p:cNvPr id="48" name="Decagon 47"/>
          <p:cNvSpPr/>
          <p:nvPr/>
        </p:nvSpPr>
        <p:spPr>
          <a:xfrm>
            <a:off x="6143625" y="3429000"/>
            <a:ext cx="642938" cy="5715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4</a:t>
            </a:r>
            <a:endParaRPr lang="en-US" dirty="0"/>
          </a:p>
        </p:txBody>
      </p:sp>
      <p:sp>
        <p:nvSpPr>
          <p:cNvPr id="49" name="Decagon 48"/>
          <p:cNvSpPr/>
          <p:nvPr/>
        </p:nvSpPr>
        <p:spPr>
          <a:xfrm>
            <a:off x="8429652" y="4214818"/>
            <a:ext cx="642942" cy="571504"/>
          </a:xfrm>
          <a:prstGeom prst="decag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600" dirty="0"/>
              <a:t>5</a:t>
            </a:r>
            <a:endParaRPr lang="en-US" dirty="0"/>
          </a:p>
        </p:txBody>
      </p:sp>
      <p:sp>
        <p:nvSpPr>
          <p:cNvPr id="51" name="Can 50"/>
          <p:cNvSpPr/>
          <p:nvPr/>
        </p:nvSpPr>
        <p:spPr>
          <a:xfrm>
            <a:off x="7215188" y="5500688"/>
            <a:ext cx="428625" cy="642937"/>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9"/>
                                        </p:tgtEl>
                                        <p:attrNameLst>
                                          <p:attrName>style.visibility</p:attrName>
                                        </p:attrNameLst>
                                      </p:cBhvr>
                                      <p:to>
                                        <p:strVal val="visible"/>
                                      </p:to>
                                    </p:set>
                                    <p:anim calcmode="lin" valueType="num">
                                      <p:cBhvr additive="base">
                                        <p:cTn id="19" dur="500" fill="hold"/>
                                        <p:tgtEl>
                                          <p:spTgt spid="58379"/>
                                        </p:tgtEl>
                                        <p:attrNameLst>
                                          <p:attrName>ppt_x</p:attrName>
                                        </p:attrNameLst>
                                      </p:cBhvr>
                                      <p:tavLst>
                                        <p:tav tm="0">
                                          <p:val>
                                            <p:strVal val="#ppt_x"/>
                                          </p:val>
                                        </p:tav>
                                        <p:tav tm="100000">
                                          <p:val>
                                            <p:strVal val="#ppt_x"/>
                                          </p:val>
                                        </p:tav>
                                      </p:tavLst>
                                    </p:anim>
                                    <p:anim calcmode="lin" valueType="num">
                                      <p:cBhvr additive="base">
                                        <p:cTn id="20" dur="500" fill="hold"/>
                                        <p:tgtEl>
                                          <p:spTgt spid="583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373"/>
                                        </p:tgtEl>
                                        <p:attrNameLst>
                                          <p:attrName>style.visibility</p:attrName>
                                        </p:attrNameLst>
                                      </p:cBhvr>
                                      <p:to>
                                        <p:strVal val="visible"/>
                                      </p:to>
                                    </p:set>
                                    <p:anim calcmode="lin" valueType="num">
                                      <p:cBhvr additive="base">
                                        <p:cTn id="31" dur="500" fill="hold"/>
                                        <p:tgtEl>
                                          <p:spTgt spid="58373"/>
                                        </p:tgtEl>
                                        <p:attrNameLst>
                                          <p:attrName>ppt_x</p:attrName>
                                        </p:attrNameLst>
                                      </p:cBhvr>
                                      <p:tavLst>
                                        <p:tav tm="0">
                                          <p:val>
                                            <p:strVal val="#ppt_x"/>
                                          </p:val>
                                        </p:tav>
                                        <p:tav tm="100000">
                                          <p:val>
                                            <p:strVal val="#ppt_x"/>
                                          </p:val>
                                        </p:tav>
                                      </p:tavLst>
                                    </p:anim>
                                    <p:anim calcmode="lin" valueType="num">
                                      <p:cBhvr additive="base">
                                        <p:cTn id="32" dur="500" fill="hold"/>
                                        <p:tgtEl>
                                          <p:spTgt spid="583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8377"/>
                                        </p:tgtEl>
                                        <p:attrNameLst>
                                          <p:attrName>style.visibility</p:attrName>
                                        </p:attrNameLst>
                                      </p:cBhvr>
                                      <p:to>
                                        <p:strVal val="visible"/>
                                      </p:to>
                                    </p:set>
                                    <p:animEffect transition="in" filter="wipe(down)">
                                      <p:cBhvr>
                                        <p:cTn id="42" dur="500"/>
                                        <p:tgtEl>
                                          <p:spTgt spid="5837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8378"/>
                                        </p:tgtEl>
                                        <p:attrNameLst>
                                          <p:attrName>style.visibility</p:attrName>
                                        </p:attrNameLst>
                                      </p:cBhvr>
                                      <p:to>
                                        <p:strVal val="visible"/>
                                      </p:to>
                                    </p:set>
                                    <p:anim calcmode="lin" valueType="num">
                                      <p:cBhvr additive="base">
                                        <p:cTn id="47" dur="500" fill="hold"/>
                                        <p:tgtEl>
                                          <p:spTgt spid="58378"/>
                                        </p:tgtEl>
                                        <p:attrNameLst>
                                          <p:attrName>ppt_x</p:attrName>
                                        </p:attrNameLst>
                                      </p:cBhvr>
                                      <p:tavLst>
                                        <p:tav tm="0">
                                          <p:val>
                                            <p:strVal val="#ppt_x"/>
                                          </p:val>
                                        </p:tav>
                                        <p:tav tm="100000">
                                          <p:val>
                                            <p:strVal val="#ppt_x"/>
                                          </p:val>
                                        </p:tav>
                                      </p:tavLst>
                                    </p:anim>
                                    <p:anim calcmode="lin" valueType="num">
                                      <p:cBhvr additive="base">
                                        <p:cTn id="48" dur="500" fill="hold"/>
                                        <p:tgtEl>
                                          <p:spTgt spid="5837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8370"/>
                                        </p:tgtEl>
                                        <p:attrNameLst>
                                          <p:attrName>style.visibility</p:attrName>
                                        </p:attrNameLst>
                                      </p:cBhvr>
                                      <p:to>
                                        <p:strVal val="visible"/>
                                      </p:to>
                                    </p:set>
                                    <p:anim calcmode="lin" valueType="num">
                                      <p:cBhvr additive="base">
                                        <p:cTn id="59" dur="500" fill="hold"/>
                                        <p:tgtEl>
                                          <p:spTgt spid="58370"/>
                                        </p:tgtEl>
                                        <p:attrNameLst>
                                          <p:attrName>ppt_x</p:attrName>
                                        </p:attrNameLst>
                                      </p:cBhvr>
                                      <p:tavLst>
                                        <p:tav tm="0">
                                          <p:val>
                                            <p:strVal val="#ppt_x"/>
                                          </p:val>
                                        </p:tav>
                                        <p:tav tm="100000">
                                          <p:val>
                                            <p:strVal val="#ppt_x"/>
                                          </p:val>
                                        </p:tav>
                                      </p:tavLst>
                                    </p:anim>
                                    <p:anim calcmode="lin" valueType="num">
                                      <p:cBhvr additive="base">
                                        <p:cTn id="60" dur="500" fill="hold"/>
                                        <p:tgtEl>
                                          <p:spTgt spid="583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8380"/>
                                        </p:tgtEl>
                                        <p:attrNameLst>
                                          <p:attrName>style.visibility</p:attrName>
                                        </p:attrNameLst>
                                      </p:cBhvr>
                                      <p:to>
                                        <p:strVal val="visible"/>
                                      </p:to>
                                    </p:set>
                                    <p:anim calcmode="lin" valueType="num">
                                      <p:cBhvr additive="base">
                                        <p:cTn id="71" dur="500" fill="hold"/>
                                        <p:tgtEl>
                                          <p:spTgt spid="58380"/>
                                        </p:tgtEl>
                                        <p:attrNameLst>
                                          <p:attrName>ppt_x</p:attrName>
                                        </p:attrNameLst>
                                      </p:cBhvr>
                                      <p:tavLst>
                                        <p:tav tm="0">
                                          <p:val>
                                            <p:strVal val="#ppt_x"/>
                                          </p:val>
                                        </p:tav>
                                        <p:tav tm="100000">
                                          <p:val>
                                            <p:strVal val="#ppt_x"/>
                                          </p:val>
                                        </p:tav>
                                      </p:tavLst>
                                    </p:anim>
                                    <p:anim calcmode="lin" valueType="num">
                                      <p:cBhvr additive="base">
                                        <p:cTn id="72" dur="500" fill="hold"/>
                                        <p:tgtEl>
                                          <p:spTgt spid="5838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ppt_x"/>
                                          </p:val>
                                        </p:tav>
                                        <p:tav tm="100000">
                                          <p:val>
                                            <p:strVal val="#ppt_x"/>
                                          </p:val>
                                        </p:tav>
                                      </p:tavLst>
                                    </p:anim>
                                    <p:anim calcmode="lin" valueType="num">
                                      <p:cBhvr additive="base">
                                        <p:cTn id="10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ppt_x"/>
                                          </p:val>
                                        </p:tav>
                                        <p:tav tm="100000">
                                          <p:val>
                                            <p:strVal val="#ppt_x"/>
                                          </p:val>
                                        </p:tav>
                                      </p:tavLst>
                                    </p:anim>
                                    <p:anim calcmode="lin" valueType="num">
                                      <p:cBhvr additive="base">
                                        <p:cTn id="10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fill="hold"/>
                                        <p:tgtEl>
                                          <p:spTgt spid="35"/>
                                        </p:tgtEl>
                                        <p:attrNameLst>
                                          <p:attrName>ppt_x</p:attrName>
                                        </p:attrNameLst>
                                      </p:cBhvr>
                                      <p:tavLst>
                                        <p:tav tm="0">
                                          <p:val>
                                            <p:strVal val="#ppt_x"/>
                                          </p:val>
                                        </p:tav>
                                        <p:tav tm="100000">
                                          <p:val>
                                            <p:strVal val="#ppt_x"/>
                                          </p:val>
                                        </p:tav>
                                      </p:tavLst>
                                    </p:anim>
                                    <p:anim calcmode="lin" valueType="num">
                                      <p:cBhvr additive="base">
                                        <p:cTn id="1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28005"/>
                                        </p:tgtEl>
                                        <p:attrNameLst>
                                          <p:attrName>style.visibility</p:attrName>
                                        </p:attrNameLst>
                                      </p:cBhvr>
                                      <p:to>
                                        <p:strVal val="visible"/>
                                      </p:to>
                                    </p:set>
                                    <p:anim calcmode="lin" valueType="num">
                                      <p:cBhvr additive="base">
                                        <p:cTn id="125" dur="500" fill="hold"/>
                                        <p:tgtEl>
                                          <p:spTgt spid="128005"/>
                                        </p:tgtEl>
                                        <p:attrNameLst>
                                          <p:attrName>ppt_x</p:attrName>
                                        </p:attrNameLst>
                                      </p:cBhvr>
                                      <p:tavLst>
                                        <p:tav tm="0">
                                          <p:val>
                                            <p:strVal val="#ppt_x"/>
                                          </p:val>
                                        </p:tav>
                                        <p:tav tm="100000">
                                          <p:val>
                                            <p:strVal val="#ppt_x"/>
                                          </p:val>
                                        </p:tav>
                                      </p:tavLst>
                                    </p:anim>
                                    <p:anim calcmode="lin" valueType="num">
                                      <p:cBhvr additive="base">
                                        <p:cTn id="126" dur="500" fill="hold"/>
                                        <p:tgtEl>
                                          <p:spTgt spid="128005"/>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additive="base">
                                        <p:cTn id="131" dur="500" fill="hold"/>
                                        <p:tgtEl>
                                          <p:spTgt spid="38"/>
                                        </p:tgtEl>
                                        <p:attrNameLst>
                                          <p:attrName>ppt_x</p:attrName>
                                        </p:attrNameLst>
                                      </p:cBhvr>
                                      <p:tavLst>
                                        <p:tav tm="0">
                                          <p:val>
                                            <p:strVal val="#ppt_x"/>
                                          </p:val>
                                        </p:tav>
                                        <p:tav tm="100000">
                                          <p:val>
                                            <p:strVal val="#ppt_x"/>
                                          </p:val>
                                        </p:tav>
                                      </p:tavLst>
                                    </p:anim>
                                    <p:anim calcmode="lin" valueType="num">
                                      <p:cBhvr additive="base">
                                        <p:cTn id="1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additive="base">
                                        <p:cTn id="137" dur="500" fill="hold"/>
                                        <p:tgtEl>
                                          <p:spTgt spid="43"/>
                                        </p:tgtEl>
                                        <p:attrNameLst>
                                          <p:attrName>ppt_x</p:attrName>
                                        </p:attrNameLst>
                                      </p:cBhvr>
                                      <p:tavLst>
                                        <p:tav tm="0">
                                          <p:val>
                                            <p:strVal val="#ppt_x"/>
                                          </p:val>
                                        </p:tav>
                                        <p:tav tm="100000">
                                          <p:val>
                                            <p:strVal val="#ppt_x"/>
                                          </p:val>
                                        </p:tav>
                                      </p:tavLst>
                                    </p:anim>
                                    <p:anim calcmode="lin" valueType="num">
                                      <p:cBhvr additive="base">
                                        <p:cTn id="1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wipe(down)">
                                      <p:cBhvr>
                                        <p:cTn id="143" dur="500"/>
                                        <p:tgtEl>
                                          <p:spTgt spid="44"/>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45">
                                            <p:bg/>
                                          </p:spTgt>
                                        </p:tgtEl>
                                        <p:attrNameLst>
                                          <p:attrName>style.visibility</p:attrName>
                                        </p:attrNameLst>
                                      </p:cBhvr>
                                      <p:to>
                                        <p:strVal val="visible"/>
                                      </p:to>
                                    </p:set>
                                    <p:anim calcmode="lin" valueType="num">
                                      <p:cBhvr additive="base">
                                        <p:cTn id="148" dur="500" fill="hold"/>
                                        <p:tgtEl>
                                          <p:spTgt spid="45">
                                            <p:bg/>
                                          </p:spTgt>
                                        </p:tgtEl>
                                        <p:attrNameLst>
                                          <p:attrName>ppt_x</p:attrName>
                                        </p:attrNameLst>
                                      </p:cBhvr>
                                      <p:tavLst>
                                        <p:tav tm="0">
                                          <p:val>
                                            <p:strVal val="#ppt_x"/>
                                          </p:val>
                                        </p:tav>
                                        <p:tav tm="100000">
                                          <p:val>
                                            <p:strVal val="#ppt_x"/>
                                          </p:val>
                                        </p:tav>
                                      </p:tavLst>
                                    </p:anim>
                                    <p:anim calcmode="lin" valueType="num">
                                      <p:cBhvr additive="base">
                                        <p:cTn id="149" dur="500" fill="hold"/>
                                        <p:tgtEl>
                                          <p:spTgt spid="45">
                                            <p:bg/>
                                          </p:spTgt>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45">
                                            <p:txEl>
                                              <p:pRg st="0" end="0"/>
                                            </p:txEl>
                                          </p:spTgt>
                                        </p:tgtEl>
                                        <p:attrNameLst>
                                          <p:attrName>style.visibility</p:attrName>
                                        </p:attrNameLst>
                                      </p:cBhvr>
                                      <p:to>
                                        <p:strVal val="visible"/>
                                      </p:to>
                                    </p:set>
                                    <p:anim calcmode="lin" valueType="num">
                                      <p:cBhvr additive="base">
                                        <p:cTn id="154"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46">
                                            <p:bg/>
                                          </p:spTgt>
                                        </p:tgtEl>
                                        <p:attrNameLst>
                                          <p:attrName>style.visibility</p:attrName>
                                        </p:attrNameLst>
                                      </p:cBhvr>
                                      <p:to>
                                        <p:strVal val="visible"/>
                                      </p:to>
                                    </p:set>
                                    <p:anim calcmode="lin" valueType="num">
                                      <p:cBhvr additive="base">
                                        <p:cTn id="160" dur="500" fill="hold"/>
                                        <p:tgtEl>
                                          <p:spTgt spid="46">
                                            <p:bg/>
                                          </p:spTgt>
                                        </p:tgtEl>
                                        <p:attrNameLst>
                                          <p:attrName>ppt_x</p:attrName>
                                        </p:attrNameLst>
                                      </p:cBhvr>
                                      <p:tavLst>
                                        <p:tav tm="0">
                                          <p:val>
                                            <p:strVal val="#ppt_x"/>
                                          </p:val>
                                        </p:tav>
                                        <p:tav tm="100000">
                                          <p:val>
                                            <p:strVal val="#ppt_x"/>
                                          </p:val>
                                        </p:tav>
                                      </p:tavLst>
                                    </p:anim>
                                    <p:anim calcmode="lin" valueType="num">
                                      <p:cBhvr additive="base">
                                        <p:cTn id="161" dur="500" fill="hold"/>
                                        <p:tgtEl>
                                          <p:spTgt spid="46">
                                            <p:bg/>
                                          </p:spTgt>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46">
                                            <p:txEl>
                                              <p:pRg st="0" end="0"/>
                                            </p:txEl>
                                          </p:spTgt>
                                        </p:tgtEl>
                                        <p:attrNameLst>
                                          <p:attrName>style.visibility</p:attrName>
                                        </p:attrNameLst>
                                      </p:cBhvr>
                                      <p:to>
                                        <p:strVal val="visible"/>
                                      </p:to>
                                    </p:set>
                                    <p:anim calcmode="lin" valueType="num">
                                      <p:cBhvr additive="base">
                                        <p:cTn id="166"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47">
                                            <p:bg/>
                                          </p:spTgt>
                                        </p:tgtEl>
                                        <p:attrNameLst>
                                          <p:attrName>style.visibility</p:attrName>
                                        </p:attrNameLst>
                                      </p:cBhvr>
                                      <p:to>
                                        <p:strVal val="visible"/>
                                      </p:to>
                                    </p:set>
                                    <p:anim calcmode="lin" valueType="num">
                                      <p:cBhvr additive="base">
                                        <p:cTn id="172" dur="500" fill="hold"/>
                                        <p:tgtEl>
                                          <p:spTgt spid="47">
                                            <p:bg/>
                                          </p:spTgt>
                                        </p:tgtEl>
                                        <p:attrNameLst>
                                          <p:attrName>ppt_x</p:attrName>
                                        </p:attrNameLst>
                                      </p:cBhvr>
                                      <p:tavLst>
                                        <p:tav tm="0">
                                          <p:val>
                                            <p:strVal val="#ppt_x"/>
                                          </p:val>
                                        </p:tav>
                                        <p:tav tm="100000">
                                          <p:val>
                                            <p:strVal val="#ppt_x"/>
                                          </p:val>
                                        </p:tav>
                                      </p:tavLst>
                                    </p:anim>
                                    <p:anim calcmode="lin" valueType="num">
                                      <p:cBhvr additive="base">
                                        <p:cTn id="173" dur="500" fill="hold"/>
                                        <p:tgtEl>
                                          <p:spTgt spid="47">
                                            <p:bg/>
                                          </p:spTgt>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grpId="0" nodeType="clickEffect">
                                  <p:stCondLst>
                                    <p:cond delay="0"/>
                                  </p:stCondLst>
                                  <p:childTnLst>
                                    <p:set>
                                      <p:cBhvr>
                                        <p:cTn id="177" dur="1" fill="hold">
                                          <p:stCondLst>
                                            <p:cond delay="0"/>
                                          </p:stCondLst>
                                        </p:cTn>
                                        <p:tgtEl>
                                          <p:spTgt spid="47">
                                            <p:txEl>
                                              <p:pRg st="0" end="0"/>
                                            </p:txEl>
                                          </p:spTgt>
                                        </p:tgtEl>
                                        <p:attrNameLst>
                                          <p:attrName>style.visibility</p:attrName>
                                        </p:attrNameLst>
                                      </p:cBhvr>
                                      <p:to>
                                        <p:strVal val="visible"/>
                                      </p:to>
                                    </p:set>
                                    <p:anim calcmode="lin" valueType="num">
                                      <p:cBhvr additive="base">
                                        <p:cTn id="178"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grpId="0" nodeType="clickEffect">
                                  <p:stCondLst>
                                    <p:cond delay="0"/>
                                  </p:stCondLst>
                                  <p:childTnLst>
                                    <p:set>
                                      <p:cBhvr>
                                        <p:cTn id="183" dur="1" fill="hold">
                                          <p:stCondLst>
                                            <p:cond delay="0"/>
                                          </p:stCondLst>
                                        </p:cTn>
                                        <p:tgtEl>
                                          <p:spTgt spid="48">
                                            <p:bg/>
                                          </p:spTgt>
                                        </p:tgtEl>
                                        <p:attrNameLst>
                                          <p:attrName>style.visibility</p:attrName>
                                        </p:attrNameLst>
                                      </p:cBhvr>
                                      <p:to>
                                        <p:strVal val="visible"/>
                                      </p:to>
                                    </p:set>
                                    <p:anim calcmode="lin" valueType="num">
                                      <p:cBhvr additive="base">
                                        <p:cTn id="184"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185" dur="500" fill="hold"/>
                                        <p:tgtEl>
                                          <p:spTgt spid="48">
                                            <p:bg/>
                                          </p:spTgt>
                                        </p:tgtEl>
                                        <p:attrNameLst>
                                          <p:attrName>ppt_y</p:attrName>
                                        </p:attrNameLst>
                                      </p:cBhvr>
                                      <p:tavLst>
                                        <p:tav tm="0">
                                          <p:val>
                                            <p:strVal val="1+#ppt_h/2"/>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ntr" presetSubtype="4" fill="hold" grpId="0" nodeType="clickEffect">
                                  <p:stCondLst>
                                    <p:cond delay="0"/>
                                  </p:stCondLst>
                                  <p:childTnLst>
                                    <p:set>
                                      <p:cBhvr>
                                        <p:cTn id="189" dur="1" fill="hold">
                                          <p:stCondLst>
                                            <p:cond delay="0"/>
                                          </p:stCondLst>
                                        </p:cTn>
                                        <p:tgtEl>
                                          <p:spTgt spid="48">
                                            <p:txEl>
                                              <p:pRg st="0" end="0"/>
                                            </p:txEl>
                                          </p:spTgt>
                                        </p:tgtEl>
                                        <p:attrNameLst>
                                          <p:attrName>style.visibility</p:attrName>
                                        </p:attrNameLst>
                                      </p:cBhvr>
                                      <p:to>
                                        <p:strVal val="visible"/>
                                      </p:to>
                                    </p:set>
                                    <p:anim calcmode="lin" valueType="num">
                                      <p:cBhvr additive="base">
                                        <p:cTn id="190"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91"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2" presetClass="entr" presetSubtype="4" fill="hold" grpId="0" nodeType="clickEffect">
                                  <p:stCondLst>
                                    <p:cond delay="0"/>
                                  </p:stCondLst>
                                  <p:childTnLst>
                                    <p:set>
                                      <p:cBhvr>
                                        <p:cTn id="195" dur="1" fill="hold">
                                          <p:stCondLst>
                                            <p:cond delay="0"/>
                                          </p:stCondLst>
                                        </p:cTn>
                                        <p:tgtEl>
                                          <p:spTgt spid="51"/>
                                        </p:tgtEl>
                                        <p:attrNameLst>
                                          <p:attrName>style.visibility</p:attrName>
                                        </p:attrNameLst>
                                      </p:cBhvr>
                                      <p:to>
                                        <p:strVal val="visible"/>
                                      </p:to>
                                    </p:set>
                                    <p:anim calcmode="lin" valueType="num">
                                      <p:cBhvr additive="base">
                                        <p:cTn id="196" dur="500" fill="hold"/>
                                        <p:tgtEl>
                                          <p:spTgt spid="51"/>
                                        </p:tgtEl>
                                        <p:attrNameLst>
                                          <p:attrName>ppt_x</p:attrName>
                                        </p:attrNameLst>
                                      </p:cBhvr>
                                      <p:tavLst>
                                        <p:tav tm="0">
                                          <p:val>
                                            <p:strVal val="#ppt_x"/>
                                          </p:val>
                                        </p:tav>
                                        <p:tav tm="100000">
                                          <p:val>
                                            <p:strVal val="#ppt_x"/>
                                          </p:val>
                                        </p:tav>
                                      </p:tavLst>
                                    </p:anim>
                                    <p:anim calcmode="lin" valueType="num">
                                      <p:cBhvr additive="base">
                                        <p:cTn id="19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animBg="1"/>
      <p:bldP spid="46" grpId="0" build="p" animBg="1"/>
      <p:bldP spid="47" grpId="0" build="p" animBg="1"/>
      <p:bldP spid="48" grpId="0" build="p"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كوروناويروس\sa.jpg"/>
          <p:cNvPicPr>
            <a:picLocks noChangeAspect="1" noChangeArrowheads="1"/>
          </p:cNvPicPr>
          <p:nvPr/>
        </p:nvPicPr>
        <p:blipFill>
          <a:blip r:embed="rId2"/>
          <a:srcRect/>
          <a:stretch>
            <a:fillRect/>
          </a:stretch>
        </p:blipFill>
        <p:spPr bwMode="auto">
          <a:xfrm>
            <a:off x="304800" y="792163"/>
            <a:ext cx="8534400" cy="5761037"/>
          </a:xfrm>
          <a:prstGeom prst="rect">
            <a:avLst/>
          </a:prstGeom>
          <a:noFill/>
          <a:ln w="9525">
            <a:noFill/>
            <a:miter lim="800000"/>
            <a:headEnd/>
            <a:tailEnd/>
          </a:ln>
        </p:spPr>
      </p:pic>
      <p:sp>
        <p:nvSpPr>
          <p:cNvPr id="60419" name="Title 1"/>
          <p:cNvSpPr>
            <a:spLocks noGrp="1"/>
          </p:cNvSpPr>
          <p:nvPr>
            <p:ph type="ctrTitle"/>
          </p:nvPr>
        </p:nvSpPr>
        <p:spPr>
          <a:xfrm>
            <a:off x="685800" y="76200"/>
            <a:ext cx="7772400" cy="914400"/>
          </a:xfrm>
        </p:spPr>
        <p:txBody>
          <a:bodyPr/>
          <a:lstStyle/>
          <a:p>
            <a:r>
              <a:rPr lang="fa-IR" smtClean="0"/>
              <a:t>كنترل عفونت در اينتوبه و ساكشن</a:t>
            </a:r>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74638"/>
            <a:ext cx="8229600" cy="868362"/>
          </a:xfrm>
        </p:spPr>
        <p:txBody>
          <a:bodyPr/>
          <a:lstStyle/>
          <a:p>
            <a:pPr rtl="1" eaLnBrk="1" hangingPunct="1"/>
            <a:r>
              <a:rPr lang="fa-IR" dirty="0" smtClean="0">
                <a:cs typeface="B Mitra" pitchFamily="2" charset="-78"/>
              </a:rPr>
              <a:t>با تشکر از صبر و حوصله شما</a:t>
            </a:r>
          </a:p>
        </p:txBody>
      </p:sp>
      <p:pic>
        <p:nvPicPr>
          <p:cNvPr id="5" name="Picture 2" descr="D:\Mohammazzadehm\FAMILLY PICTUER\pictuerاداری\laton\P5180961.JPG"/>
          <p:cNvPicPr>
            <a:picLocks noGrp="1" noChangeAspect="1" noChangeArrowheads="1"/>
          </p:cNvPicPr>
          <p:nvPr>
            <p:ph idx="1"/>
          </p:nvPr>
        </p:nvPicPr>
        <p:blipFill>
          <a:blip r:embed="rId2"/>
          <a:srcRect/>
          <a:stretch>
            <a:fillRect/>
          </a:stretch>
        </p:blipFill>
        <p:spPr bwMode="auto">
          <a:xfrm>
            <a:off x="152399" y="1143000"/>
            <a:ext cx="8763001" cy="56424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686800" cy="1143000"/>
          </a:xfrm>
          <a:extLst/>
        </p:spPr>
        <p:txBody>
          <a:bodyPr rtlCol="1">
            <a:noAutofit/>
          </a:bodyPr>
          <a:lstStyle/>
          <a:p>
            <a:pPr eaLnBrk="1" fontAlgn="auto" hangingPunct="1">
              <a:spcAft>
                <a:spcPts val="0"/>
              </a:spcAft>
              <a:defRPr/>
            </a:pPr>
            <a:r>
              <a:rPr lang="fa-IR" sz="6600" b="1" dirty="0" smtClean="0">
                <a:ln w="12700">
                  <a:solidFill>
                    <a:schemeClr val="tx2">
                      <a:satMod val="155000"/>
                    </a:schemeClr>
                  </a:solidFill>
                  <a:prstDash val="solid"/>
                </a:ln>
                <a:solidFill>
                  <a:schemeClr val="accent1">
                    <a:lumMod val="50000"/>
                  </a:schemeClr>
                </a:solidFill>
                <a:effectLst>
                  <a:glow rad="139700">
                    <a:schemeClr val="accent4">
                      <a:satMod val="175000"/>
                      <a:alpha val="40000"/>
                    </a:schemeClr>
                  </a:glow>
                  <a:outerShdw blurRad="41275" dist="20320" dir="1800000" algn="tl" rotWithShape="0">
                    <a:srgbClr val="000000">
                      <a:alpha val="40000"/>
                    </a:srgbClr>
                  </a:outerShdw>
                </a:effectLst>
                <a:latin typeface="IranNastaliq" pitchFamily="18" charset="0"/>
                <a:cs typeface="IranNastaliq" pitchFamily="18" charset="0"/>
              </a:rPr>
              <a:t>وضعیت فعلی کوروناویروس جدید  درجهان</a:t>
            </a:r>
            <a:endParaRPr lang="en-US" sz="6600" b="1" dirty="0">
              <a:ln w="12700">
                <a:solidFill>
                  <a:schemeClr val="tx2">
                    <a:satMod val="155000"/>
                  </a:schemeClr>
                </a:solidFill>
                <a:prstDash val="solid"/>
              </a:ln>
              <a:solidFill>
                <a:schemeClr val="accent1">
                  <a:lumMod val="50000"/>
                </a:schemeClr>
              </a:solidFill>
              <a:effectLst>
                <a:glow rad="139700">
                  <a:schemeClr val="accent4">
                    <a:satMod val="175000"/>
                    <a:alpha val="40000"/>
                  </a:schemeClr>
                </a:glow>
                <a:outerShdw blurRad="41275" dist="20320" dir="1800000" algn="tl" rotWithShape="0">
                  <a:srgbClr val="000000">
                    <a:alpha val="40000"/>
                  </a:srgbClr>
                </a:outerShdw>
              </a:effectLst>
              <a:latin typeface="IranNastaliq" pitchFamily="18" charset="0"/>
              <a:cs typeface="IranNastaliq" pitchFamily="18" charset="0"/>
            </a:endParaRPr>
          </a:p>
        </p:txBody>
      </p:sp>
      <p:pic>
        <p:nvPicPr>
          <p:cNvPr id="8" name="Picture 7" descr="camel.jpg"/>
          <p:cNvPicPr>
            <a:picLocks noChangeAspect="1"/>
          </p:cNvPicPr>
          <p:nvPr/>
        </p:nvPicPr>
        <p:blipFill>
          <a:blip r:embed="rId2" cstate="print"/>
          <a:stretch>
            <a:fillRect/>
          </a:stretch>
        </p:blipFill>
        <p:spPr>
          <a:xfrm>
            <a:off x="533400" y="3352800"/>
            <a:ext cx="4338747" cy="28931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b5639659bd2044f99c97e026e00709ae.jpg"/>
          <p:cNvPicPr>
            <a:picLocks noChangeAspect="1"/>
          </p:cNvPicPr>
          <p:nvPr/>
        </p:nvPicPr>
        <p:blipFill>
          <a:blip r:embed="rId3" cstate="print"/>
          <a:stretch>
            <a:fillRect/>
          </a:stretch>
        </p:blipFill>
        <p:spPr>
          <a:xfrm>
            <a:off x="5638800" y="2819400"/>
            <a:ext cx="3009900" cy="3009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095" y="1066800"/>
            <a:ext cx="8755505" cy="5638799"/>
          </a:xfrm>
        </p:spPr>
      </p:pic>
    </p:spTree>
    <p:extLst>
      <p:ext uri="{BB962C8B-B14F-4D97-AF65-F5344CB8AC3E}">
        <p14:creationId xmlns:p14="http://schemas.microsoft.com/office/powerpoint/2010/main" val="1637920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304800" y="304800"/>
            <a:ext cx="8458200" cy="6400800"/>
          </a:xfrm>
          <a:prstGeom prst="rect">
            <a:avLst/>
          </a:prstGeom>
        </p:spPr>
      </p:pic>
    </p:spTree>
    <p:extLst>
      <p:ext uri="{BB962C8B-B14F-4D97-AF65-F5344CB8AC3E}">
        <p14:creationId xmlns:p14="http://schemas.microsoft.com/office/powerpoint/2010/main" val="1480794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492083" y="1524000"/>
            <a:ext cx="4267200" cy="762000"/>
          </a:xfrm>
        </p:spPr>
        <p:txBody>
          <a:bodyPr/>
          <a:lstStyle/>
          <a:p>
            <a:r>
              <a:rPr lang="fa-IR" b="1" dirty="0" smtClean="0">
                <a:cs typeface="B Titr" pitchFamily="2" charset="-78"/>
              </a:rPr>
              <a:t>وضعيت فعلي جهان</a:t>
            </a:r>
          </a:p>
        </p:txBody>
      </p:sp>
      <p:sp>
        <p:nvSpPr>
          <p:cNvPr id="34819" name="Content Placeholder 2"/>
          <p:cNvSpPr>
            <a:spLocks noGrp="1"/>
          </p:cNvSpPr>
          <p:nvPr>
            <p:ph idx="1"/>
          </p:nvPr>
        </p:nvSpPr>
        <p:spPr>
          <a:xfrm>
            <a:off x="381000" y="2408237"/>
            <a:ext cx="8229600" cy="4144963"/>
          </a:xfrm>
        </p:spPr>
        <p:txBody>
          <a:bodyPr/>
          <a:lstStyle/>
          <a:p>
            <a:pPr algn="r" rtl="1"/>
            <a:r>
              <a:rPr lang="fa-IR" dirty="0" smtClean="0">
                <a:cs typeface="B Nazanin" pitchFamily="2" charset="-78"/>
              </a:rPr>
              <a:t>تعداد1569 مورد تایید شده تا 26 شهریور94</a:t>
            </a:r>
          </a:p>
          <a:p>
            <a:pPr algn="r" rtl="1"/>
            <a:r>
              <a:rPr lang="fa-IR" dirty="0" smtClean="0">
                <a:cs typeface="B Nazanin" pitchFamily="2" charset="-78"/>
              </a:rPr>
              <a:t>تعداد 554 مورد فوت تا </a:t>
            </a:r>
            <a:r>
              <a:rPr lang="fa-IR" dirty="0">
                <a:cs typeface="B Nazanin" pitchFamily="2" charset="-78"/>
              </a:rPr>
              <a:t>26 شهریور94</a:t>
            </a:r>
            <a:endParaRPr lang="fa-IR" dirty="0" smtClean="0">
              <a:cs typeface="B Nazanin" pitchFamily="2" charset="-78"/>
            </a:endParaRPr>
          </a:p>
          <a:p>
            <a:pPr algn="r" rtl="1"/>
            <a:r>
              <a:rPr lang="fa-IR" dirty="0" smtClean="0">
                <a:cs typeface="B Nazanin" pitchFamily="2" charset="-78"/>
              </a:rPr>
              <a:t>شیوع غیر معمول بیماری با توجه به فصل و افزایش </a:t>
            </a:r>
            <a:r>
              <a:rPr lang="fa-IR" dirty="0" smtClean="0">
                <a:cs typeface="B Nazanin" pitchFamily="2" charset="-78"/>
              </a:rPr>
              <a:t>گزارشها </a:t>
            </a:r>
            <a:r>
              <a:rPr lang="fa-IR" dirty="0" smtClean="0">
                <a:cs typeface="B Nazanin" pitchFamily="2" charset="-78"/>
              </a:rPr>
              <a:t>(به طور متوسط هر هفته 20 مورد تایید شده)</a:t>
            </a:r>
          </a:p>
          <a:p>
            <a:pPr algn="r" rtl="1"/>
            <a:r>
              <a:rPr lang="fa-IR" dirty="0" smtClean="0">
                <a:cs typeface="B Nazanin" pitchFamily="2" charset="-78"/>
              </a:rPr>
              <a:t>بستری حجاج ایرانی در بیمارستانهای عربستان</a:t>
            </a:r>
          </a:p>
          <a:p>
            <a:pPr algn="r" rtl="1"/>
            <a:r>
              <a:rPr lang="fa-IR" dirty="0" smtClean="0">
                <a:cs typeface="B Nazanin" pitchFamily="2" charset="-78"/>
              </a:rPr>
              <a:t>بروز اپیدمی در کشور کره</a:t>
            </a:r>
          </a:p>
        </p:txBody>
      </p:sp>
      <p:pic>
        <p:nvPicPr>
          <p:cNvPr id="34820" name="Picture 2" descr="K:\كوروناويروس\sa.jpg"/>
          <p:cNvPicPr>
            <a:picLocks noChangeAspect="1" noChangeArrowheads="1"/>
          </p:cNvPicPr>
          <p:nvPr/>
        </p:nvPicPr>
        <p:blipFill>
          <a:blip r:embed="rId2"/>
          <a:srcRect/>
          <a:stretch>
            <a:fillRect/>
          </a:stretch>
        </p:blipFill>
        <p:spPr bwMode="auto">
          <a:xfrm>
            <a:off x="304800" y="198437"/>
            <a:ext cx="2057400" cy="2438401"/>
          </a:xfrm>
          <a:prstGeom prst="rect">
            <a:avLst/>
          </a:prstGeom>
          <a:noFill/>
          <a:ln w="9525">
            <a:noFill/>
            <a:miter lim="800000"/>
            <a:headEnd/>
            <a:tailEnd/>
          </a:ln>
        </p:spPr>
      </p:pic>
      <p:pic>
        <p:nvPicPr>
          <p:cNvPr id="5" name="Picture 3" descr="http://www.who.int/entity/emergencies/mers-cov/mers_counts_18sep2015.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826" y="274637"/>
            <a:ext cx="6149715" cy="1096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rtl="1"/>
            <a:r>
              <a:rPr lang="fa-IR" dirty="0" smtClean="0">
                <a:solidFill>
                  <a:srgbClr val="0070C0"/>
                </a:solidFill>
                <a:cs typeface="B Titr" pitchFamily="2" charset="-78"/>
              </a:rPr>
              <a:t>منبع و مخزن بيماري كجاست؟</a:t>
            </a:r>
          </a:p>
        </p:txBody>
      </p:sp>
      <p:pic>
        <p:nvPicPr>
          <p:cNvPr id="4" name="Picture 3" descr="K:\كوروناويروس\coronavirus.jpg"/>
          <p:cNvPicPr>
            <a:picLocks noChangeAspect="1" noChangeArrowheads="1"/>
          </p:cNvPicPr>
          <p:nvPr/>
        </p:nvPicPr>
        <p:blipFill>
          <a:blip r:embed="rId2" cstate="print">
            <a:lum bright="70000" contrast="-70000"/>
          </a:blip>
          <a:srcRect/>
          <a:stretch>
            <a:fillRect/>
          </a:stretch>
        </p:blipFill>
        <p:spPr bwMode="auto">
          <a:xfrm>
            <a:off x="251520" y="188640"/>
            <a:ext cx="1035604" cy="1080120"/>
          </a:xfrm>
          <a:prstGeom prst="ellipse">
            <a:avLst/>
          </a:prstGeom>
          <a:noFill/>
        </p:spPr>
      </p:pic>
      <p:pic>
        <p:nvPicPr>
          <p:cNvPr id="5123" name="Picture 3" descr="K:\كوروناويروس\MERS-Transmission-Modelv3.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467544" y="1295400"/>
            <a:ext cx="3600400" cy="3493879"/>
          </a:xfrm>
          <a:prstGeom prst="rect">
            <a:avLst/>
          </a:prstGeom>
          <a:noFill/>
        </p:spPr>
      </p:pic>
      <p:sp>
        <p:nvSpPr>
          <p:cNvPr id="18437" name="Rectangle 6"/>
          <p:cNvSpPr>
            <a:spLocks noChangeArrowheads="1"/>
          </p:cNvSpPr>
          <p:nvPr/>
        </p:nvSpPr>
        <p:spPr bwMode="auto">
          <a:xfrm>
            <a:off x="4067175" y="2133600"/>
            <a:ext cx="4429125" cy="2060575"/>
          </a:xfrm>
          <a:prstGeom prst="rect">
            <a:avLst/>
          </a:prstGeom>
          <a:noFill/>
          <a:ln w="9525">
            <a:noFill/>
            <a:miter lim="800000"/>
            <a:headEnd/>
            <a:tailEnd/>
          </a:ln>
        </p:spPr>
        <p:txBody>
          <a:bodyPr>
            <a:spAutoFit/>
          </a:bodyPr>
          <a:lstStyle/>
          <a:p>
            <a:pPr algn="ctr" rtl="1"/>
            <a:r>
              <a:rPr lang="fa-IR" sz="3200" dirty="0">
                <a:cs typeface="B Nazanin" pitchFamily="2" charset="-78"/>
              </a:rPr>
              <a:t>مطالعات دقيق ژنتيكي ارتباط بسيار نزديك ويروس جداشده از </a:t>
            </a:r>
            <a:r>
              <a:rPr lang="fa-IR" sz="3200" b="1" dirty="0">
                <a:solidFill>
                  <a:srgbClr val="FF0000"/>
                </a:solidFill>
                <a:cs typeface="B Nazanin" pitchFamily="2" charset="-78"/>
              </a:rPr>
              <a:t>خفاش و شترها </a:t>
            </a:r>
            <a:r>
              <a:rPr lang="fa-IR" sz="3200" dirty="0">
                <a:cs typeface="B Nazanin" pitchFamily="2" charset="-78"/>
              </a:rPr>
              <a:t>را با ويروس </a:t>
            </a:r>
            <a:r>
              <a:rPr lang="en-US" sz="3200" dirty="0">
                <a:cs typeface="B Nazanin" pitchFamily="2" charset="-78"/>
              </a:rPr>
              <a:t>MERS</a:t>
            </a:r>
            <a:r>
              <a:rPr lang="fa-IR" sz="3200" dirty="0">
                <a:cs typeface="B Nazanin" pitchFamily="2" charset="-78"/>
              </a:rPr>
              <a:t>‌انسان نشان داده است</a:t>
            </a:r>
          </a:p>
        </p:txBody>
      </p:sp>
      <p:sp>
        <p:nvSpPr>
          <p:cNvPr id="8" name="Rectangle 7"/>
          <p:cNvSpPr>
            <a:spLocks noChangeArrowheads="1"/>
          </p:cNvSpPr>
          <p:nvPr/>
        </p:nvSpPr>
        <p:spPr bwMode="auto">
          <a:xfrm>
            <a:off x="971550" y="4797425"/>
            <a:ext cx="7956550" cy="646113"/>
          </a:xfrm>
          <a:prstGeom prst="rect">
            <a:avLst/>
          </a:prstGeom>
          <a:noFill/>
          <a:ln w="9525">
            <a:noFill/>
            <a:miter lim="800000"/>
            <a:headEnd/>
            <a:tailEnd/>
          </a:ln>
        </p:spPr>
        <p:txBody>
          <a:bodyPr>
            <a:spAutoFit/>
          </a:bodyPr>
          <a:lstStyle/>
          <a:p>
            <a:pPr algn="ctr" rtl="1"/>
            <a:r>
              <a:rPr lang="fa-IR" sz="3600" b="1" dirty="0">
                <a:cs typeface="B Nazanin" pitchFamily="2" charset="-78"/>
              </a:rPr>
              <a:t>منبع دقيق بيماري هنوز مشخص نيست</a:t>
            </a:r>
          </a:p>
        </p:txBody>
      </p:sp>
      <p:pic>
        <p:nvPicPr>
          <p:cNvPr id="18439" name="Picture 2" descr="K:\كوروناويروس\چشم.jpg"/>
          <p:cNvPicPr>
            <a:picLocks noChangeAspect="1" noChangeArrowheads="1"/>
          </p:cNvPicPr>
          <p:nvPr/>
        </p:nvPicPr>
        <p:blipFill>
          <a:blip r:embed="rId4"/>
          <a:srcRect/>
          <a:stretch>
            <a:fillRect/>
          </a:stretch>
        </p:blipFill>
        <p:spPr bwMode="auto">
          <a:xfrm>
            <a:off x="755650" y="5300663"/>
            <a:ext cx="1714500" cy="1333500"/>
          </a:xfrm>
          <a:prstGeom prst="rect">
            <a:avLst/>
          </a:prstGeom>
          <a:noFill/>
          <a:ln w="9525">
            <a:noFill/>
            <a:miter lim="800000"/>
            <a:headEnd/>
            <a:tailEnd/>
          </a:ln>
        </p:spPr>
      </p:pic>
      <p:pic>
        <p:nvPicPr>
          <p:cNvPr id="18440" name="Picture 3" descr="K:\كوروناويروس\hand-hygiene.jpg"/>
          <p:cNvPicPr>
            <a:picLocks noChangeAspect="1" noChangeArrowheads="1"/>
          </p:cNvPicPr>
          <p:nvPr/>
        </p:nvPicPr>
        <p:blipFill>
          <a:blip r:embed="rId5"/>
          <a:srcRect/>
          <a:stretch>
            <a:fillRect/>
          </a:stretch>
        </p:blipFill>
        <p:spPr bwMode="auto">
          <a:xfrm>
            <a:off x="2916238" y="5373688"/>
            <a:ext cx="1216025" cy="1196975"/>
          </a:xfrm>
          <a:prstGeom prst="rect">
            <a:avLst/>
          </a:prstGeom>
          <a:noFill/>
          <a:ln w="9525">
            <a:noFill/>
            <a:miter lim="800000"/>
            <a:headEnd/>
            <a:tailEnd/>
          </a:ln>
        </p:spPr>
      </p:pic>
      <p:pic>
        <p:nvPicPr>
          <p:cNvPr id="18441" name="Picture 4" descr="K:\كوروناويروس\homepage_inside_ICweek.jpg"/>
          <p:cNvPicPr>
            <a:picLocks noChangeAspect="1" noChangeArrowheads="1"/>
          </p:cNvPicPr>
          <p:nvPr/>
        </p:nvPicPr>
        <p:blipFill>
          <a:blip r:embed="rId6"/>
          <a:srcRect/>
          <a:stretch>
            <a:fillRect/>
          </a:stretch>
        </p:blipFill>
        <p:spPr bwMode="auto">
          <a:xfrm>
            <a:off x="4932363" y="5443538"/>
            <a:ext cx="1949450" cy="1295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rtl="1"/>
            <a:r>
              <a:rPr lang="fa-IR" dirty="0" smtClean="0">
                <a:cs typeface="B Titr" pitchFamily="2" charset="-78"/>
              </a:rPr>
              <a:t>ردپاي انتقال از حيوان به انسان</a:t>
            </a:r>
          </a:p>
        </p:txBody>
      </p:sp>
      <p:sp>
        <p:nvSpPr>
          <p:cNvPr id="20483" name="Content Placeholder 2"/>
          <p:cNvSpPr>
            <a:spLocks noGrp="1"/>
          </p:cNvSpPr>
          <p:nvPr>
            <p:ph idx="1"/>
          </p:nvPr>
        </p:nvSpPr>
        <p:spPr/>
        <p:txBody>
          <a:bodyPr/>
          <a:lstStyle/>
          <a:p>
            <a:pPr algn="r" rtl="1"/>
            <a:r>
              <a:rPr lang="en-US" b="1" dirty="0" smtClean="0">
                <a:solidFill>
                  <a:srgbClr val="FF0000"/>
                </a:solidFill>
                <a:cs typeface="B Titr" pitchFamily="2" charset="-78"/>
              </a:rPr>
              <a:t>SARS</a:t>
            </a:r>
            <a:r>
              <a:rPr lang="fa-IR" b="1" dirty="0" smtClean="0">
                <a:solidFill>
                  <a:srgbClr val="FF0000"/>
                </a:solidFill>
                <a:cs typeface="B Titr" pitchFamily="2" charset="-78"/>
              </a:rPr>
              <a:t> و </a:t>
            </a:r>
            <a:r>
              <a:rPr lang="en-US" b="1" dirty="0" smtClean="0">
                <a:solidFill>
                  <a:srgbClr val="FF0000"/>
                </a:solidFill>
                <a:cs typeface="B Titr" pitchFamily="2" charset="-78"/>
              </a:rPr>
              <a:t>MERS</a:t>
            </a:r>
            <a:r>
              <a:rPr lang="fa-IR" b="1" dirty="0" smtClean="0">
                <a:solidFill>
                  <a:srgbClr val="FF0000"/>
                </a:solidFill>
                <a:cs typeface="B Titr" pitchFamily="2" charset="-78"/>
              </a:rPr>
              <a:t> </a:t>
            </a:r>
            <a:r>
              <a:rPr lang="fa-IR" dirty="0" smtClean="0">
                <a:cs typeface="B Titr" pitchFamily="2" charset="-78"/>
              </a:rPr>
              <a:t>شواهد انتقال از حيوان به انسان دارند</a:t>
            </a:r>
          </a:p>
          <a:p>
            <a:pPr algn="r" rtl="1"/>
            <a:endParaRPr lang="fa-IR" dirty="0" smtClean="0"/>
          </a:p>
        </p:txBody>
      </p:sp>
      <p:pic>
        <p:nvPicPr>
          <p:cNvPr id="4099" name="Picture 3" descr="K:\كوروناويروس\Camel-Silhouette.jpg"/>
          <p:cNvPicPr>
            <a:picLocks noChangeAspect="1" noChangeArrowheads="1"/>
          </p:cNvPicPr>
          <p:nvPr/>
        </p:nvPicPr>
        <p:blipFill>
          <a:blip r:embed="rId2" cstate="print">
            <a:duotone>
              <a:schemeClr val="accent2">
                <a:shade val="45000"/>
                <a:satMod val="135000"/>
              </a:schemeClr>
              <a:prstClr val="white"/>
            </a:duotone>
          </a:blip>
          <a:srcRect r="465" b="-1385"/>
          <a:stretch>
            <a:fillRect/>
          </a:stretch>
        </p:blipFill>
        <p:spPr bwMode="auto">
          <a:xfrm flipH="1">
            <a:off x="3733800" y="2895600"/>
            <a:ext cx="1981200" cy="1823680"/>
          </a:xfrm>
          <a:prstGeom prst="rect">
            <a:avLst/>
          </a:prstGeom>
          <a:noFill/>
        </p:spPr>
      </p:pic>
      <p:sp>
        <p:nvSpPr>
          <p:cNvPr id="6" name="TextBox 5"/>
          <p:cNvSpPr txBox="1"/>
          <p:nvPr/>
        </p:nvSpPr>
        <p:spPr>
          <a:xfrm>
            <a:off x="395288" y="4868863"/>
            <a:ext cx="8497887" cy="1908175"/>
          </a:xfrm>
          <a:prstGeom prst="rect">
            <a:avLst/>
          </a:prstGeom>
          <a:noFill/>
        </p:spPr>
        <p:txBody>
          <a:bodyPr rtlCol="1">
            <a:spAutoFit/>
          </a:bodyPr>
          <a:lstStyle/>
          <a:p>
            <a:pPr algn="ctr" rtl="1">
              <a:defRPr/>
            </a:pPr>
            <a:r>
              <a:rPr lang="fa-IR" sz="2800" b="1" dirty="0">
                <a:solidFill>
                  <a:srgbClr val="0070C0"/>
                </a:solidFill>
                <a:cs typeface="B Titr" pitchFamily="2" charset="-78"/>
              </a:rPr>
              <a:t>مطالعه ژنتيكي كوروناويروس شترهاي مصري:</a:t>
            </a:r>
          </a:p>
          <a:p>
            <a:pPr algn="r" rtl="1">
              <a:defRPr/>
            </a:pPr>
            <a:endParaRPr lang="fa-IR" dirty="0"/>
          </a:p>
          <a:p>
            <a:pPr marL="742950" indent="-742950" algn="ctr" rtl="1">
              <a:buFont typeface="+mj-lt"/>
              <a:buAutoNum type="arabicPeriod"/>
              <a:defRPr/>
            </a:pPr>
            <a:r>
              <a:rPr lang="en-US" sz="3600" dirty="0">
                <a:cs typeface="B Mitra" pitchFamily="2" charset="-78"/>
              </a:rPr>
              <a:t>MERS</a:t>
            </a:r>
            <a:r>
              <a:rPr lang="fa-IR" sz="3600" dirty="0">
                <a:cs typeface="B Mitra" pitchFamily="2" charset="-78"/>
              </a:rPr>
              <a:t> در شترها </a:t>
            </a:r>
            <a:r>
              <a:rPr lang="fa-IR" sz="3600" dirty="0">
                <a:cs typeface="B Titr" pitchFamily="2" charset="-78"/>
              </a:rPr>
              <a:t>شايع</a:t>
            </a:r>
            <a:r>
              <a:rPr lang="fa-IR" sz="3600" dirty="0">
                <a:cs typeface="B Mitra" pitchFamily="2" charset="-78"/>
              </a:rPr>
              <a:t> است</a:t>
            </a:r>
          </a:p>
          <a:p>
            <a:pPr marL="742950" indent="-742950" algn="ctr" rtl="1">
              <a:buFont typeface="+mj-lt"/>
              <a:buAutoNum type="arabicPeriod"/>
              <a:defRPr/>
            </a:pPr>
            <a:r>
              <a:rPr lang="fa-IR" sz="3600" dirty="0">
                <a:cs typeface="B Titr" pitchFamily="2" charset="-78"/>
              </a:rPr>
              <a:t>شباهت</a:t>
            </a:r>
            <a:r>
              <a:rPr lang="fa-IR" sz="3600" dirty="0">
                <a:cs typeface="B Mitra" pitchFamily="2" charset="-78"/>
              </a:rPr>
              <a:t> ژنتيكي با ويروس انساني </a:t>
            </a:r>
          </a:p>
        </p:txBody>
      </p:sp>
      <p:pic>
        <p:nvPicPr>
          <p:cNvPr id="20486" name="Picture 2"/>
          <p:cNvPicPr>
            <a:picLocks noChangeAspect="1" noChangeArrowheads="1"/>
          </p:cNvPicPr>
          <p:nvPr/>
        </p:nvPicPr>
        <p:blipFill>
          <a:blip r:embed="rId3"/>
          <a:srcRect/>
          <a:stretch>
            <a:fillRect/>
          </a:stretch>
        </p:blipFill>
        <p:spPr bwMode="auto">
          <a:xfrm>
            <a:off x="304800" y="2286000"/>
            <a:ext cx="2743200" cy="1763713"/>
          </a:xfrm>
          <a:prstGeom prst="rect">
            <a:avLst/>
          </a:prstGeom>
          <a:noFill/>
          <a:ln w="9525">
            <a:noFill/>
            <a:miter lim="800000"/>
            <a:headEnd/>
            <a:tailEnd/>
          </a:ln>
        </p:spPr>
      </p:pic>
      <p:pic>
        <p:nvPicPr>
          <p:cNvPr id="20487" name="Picture 3"/>
          <p:cNvPicPr>
            <a:picLocks noChangeAspect="1" noChangeArrowheads="1"/>
          </p:cNvPicPr>
          <p:nvPr/>
        </p:nvPicPr>
        <p:blipFill>
          <a:blip r:embed="rId4"/>
          <a:srcRect/>
          <a:stretch>
            <a:fillRect/>
          </a:stretch>
        </p:blipFill>
        <p:spPr bwMode="auto">
          <a:xfrm>
            <a:off x="6705600" y="2438400"/>
            <a:ext cx="2209800" cy="2209800"/>
          </a:xfrm>
          <a:prstGeom prst="rect">
            <a:avLst/>
          </a:prstGeom>
          <a:noFill/>
          <a:ln w="9525">
            <a:noFill/>
            <a:miter lim="800000"/>
            <a:headEnd/>
            <a:tailEnd/>
          </a:ln>
        </p:spPr>
      </p:pic>
      <p:sp>
        <p:nvSpPr>
          <p:cNvPr id="9" name="Right Arrow 8"/>
          <p:cNvSpPr/>
          <p:nvPr/>
        </p:nvSpPr>
        <p:spPr>
          <a:xfrm>
            <a:off x="2286000" y="3810000"/>
            <a:ext cx="1219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0" name="Right Arrow 9"/>
          <p:cNvSpPr/>
          <p:nvPr/>
        </p:nvSpPr>
        <p:spPr>
          <a:xfrm>
            <a:off x="5486400" y="3810000"/>
            <a:ext cx="1219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1925</Words>
  <Application>Microsoft Office PowerPoint</Application>
  <PresentationFormat>On-screen Show (4:3)</PresentationFormat>
  <Paragraphs>133</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بيماري هاي تنفسي حاد نوپدید و بازپدید؛  كوروناويروس MERS</vt:lpstr>
      <vt:lpstr>In human</vt:lpstr>
      <vt:lpstr>نگاه اجمالي به ويروس MERS</vt:lpstr>
      <vt:lpstr>وضعیت فعلی کوروناویروس جدید  درجهان</vt:lpstr>
      <vt:lpstr>PowerPoint Presentation</vt:lpstr>
      <vt:lpstr>PowerPoint Presentation</vt:lpstr>
      <vt:lpstr>وضعيت فعلي جهان</vt:lpstr>
      <vt:lpstr>منبع و مخزن بيماري كجاست؟</vt:lpstr>
      <vt:lpstr>ردپاي انتقال از حيوان به انسان</vt:lpstr>
      <vt:lpstr>به نظر شترهای تک  کوهانه مخزن بیماری می باشند که ترشحات اینها بخصوص بینی و چشم بسیار آلوده کننده می باشد</vt:lpstr>
      <vt:lpstr>                                    به نظر می رسد : </vt:lpstr>
      <vt:lpstr>نماي باليني</vt:lpstr>
      <vt:lpstr>تظاهرات بالینی</vt:lpstr>
      <vt:lpstr>PowerPoint Presentation</vt:lpstr>
      <vt:lpstr>تست آزمایشگاهی غیر قطعی: ● تست غربالگری مثبت ( مرحله اول PCR ) بدون تست تائیدی آزمایشگاه ( مرحله دوم PCR) ● مثبت شدن تست سرولوژیک ( توجه: هنوز تست سرولوژیک معتبر و در دسترسی وجود ندارد) تماس اپیدمیولوژیک مستقیم شامل: ● تماس فیزیکی مستقیم ● زندگی، کار، تحصیل یا استراحت زیر یک سقف ( فضای مشترک) ● همسفر بودن در کنار هم در هرنوع وسیله نقلیه ● همخانه بودن ( سقف مشترک)     مورد قطعی: مورد مظنونی که آزمایشگاه نتیجه مثبت قطعی را با توجه به نتیجه PCR اعلام نماید. </vt:lpstr>
      <vt:lpstr>PowerPoint Presentation</vt:lpstr>
      <vt:lpstr>توصیه ها قبل ، بعد و هنگام سفر</vt:lpstr>
      <vt:lpstr>توصیه ها قبل ، بعد و هنگام سفر</vt:lpstr>
      <vt:lpstr>اهم فعالیتهای مرکز بهداشت استان تعیین رابطین سلامت در بین کاروانها   توزیع فرمهای خود اظهاری  آموزش مدیرن کاروانها در رابطه به بیماری  هماهنگی برای عقد تفاهم نامه همکاری با سازمان حج در راستای آموزش و مراقبت حجاج  تهیه و توزیع دفترچه راهنمایی مسافرین در مسافرتهای بین المللی  تحویل کارت مسافر و پمفلت های آموزشی به  کلیه حجاج  تحویل ماسک برای کلیه حجاج در هنگام رفت و برگشت تشکیل کمیته مراقبت بهداشتی مرزی در شهرستان تبریز بازدید از پایگاه مراقبت مرزی و بیمارستانهای مرجع به همراه کارشناسان کشوری ( دکتر سروش و ... ) هماهنگی با معاون درمان درخصوص آماده سازی اتاق های ایزوله  تحویل لباس حفاظت فردی به مرکز فوریتهای پزشکی و اورژانس جهت استفاده در آمبولانس ها  هماهنگی با مرکز فوریتهای پزشکی و اورژانس در خصوص آمادگی پرسنل و آمبولانس ها هماهنگی تشکیل کارگروه سلامت و امنیت غذایی در استانداری در خصوص مراقبت کرونا ویروس  هماهنگی و تشکیل جلسه با فرودگاه تبریز ( هماهنگی برای تدارک مسیر های عبور چهارگانه قبل از گیت پاسپورت )  </vt:lpstr>
      <vt:lpstr>تهیه 4 قطعه بنر بزرگ 3*4 تهیه 8 قطعه بنر کوچک  تهیه و چاپ 15000 تراکت اطلاع رسانی مستقبلین و خانواه تهیه  فرم خود اظهاری 8000 برگ  تهیه و چاپ انواع پمفلت 7000  دریافت و توزیع 3000 عدد پوستر و پمفلت مرکز مدیریت بیماریها تهیه و تحویل 40 عدد کیت حفاظت فردی و 200 عدد ماسک N95  </vt:lpstr>
      <vt:lpstr>توصيه هاي بهداشتي به مسافران و زائرين</vt:lpstr>
      <vt:lpstr>اقدامات بهداشتي</vt:lpstr>
      <vt:lpstr>انتظارات از ادارات در مورد پیشگیری از بیماریهای واگیر خصوصاً کرونا ویروس در زمان ورود حجاج</vt:lpstr>
      <vt:lpstr>مدیریت فرودگاه شهید مدنی تبریز</vt:lpstr>
      <vt:lpstr>صدا و سیمای استان</vt:lpstr>
      <vt:lpstr>نیروی انتظامی</vt:lpstr>
      <vt:lpstr>سایر ادارات</vt:lpstr>
      <vt:lpstr>PowerPoint Presentation</vt:lpstr>
      <vt:lpstr>انواع نمونه توصيه شده</vt:lpstr>
      <vt:lpstr>نمونه هاي مورد نياز</vt:lpstr>
      <vt:lpstr>نمونه ترشحات تنفسي</vt:lpstr>
      <vt:lpstr>PowerPoint Presentation</vt:lpstr>
      <vt:lpstr>كنترل عفونت در اينتوبه و ساكشن</vt:lpstr>
      <vt:lpstr>با تشکر از صبر و حوصله شما</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Mehdi Mohammadzadeh</dc:creator>
  <cp:lastModifiedBy>Morteza Saadatkhah</cp:lastModifiedBy>
  <cp:revision>201</cp:revision>
  <dcterms:created xsi:type="dcterms:W3CDTF">2006-08-16T00:00:00Z</dcterms:created>
  <dcterms:modified xsi:type="dcterms:W3CDTF">2015-09-28T06:10:48Z</dcterms:modified>
</cp:coreProperties>
</file>